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257" r:id="rId2"/>
    <p:sldId id="256" r:id="rId3"/>
    <p:sldId id="258" r:id="rId4"/>
    <p:sldId id="286" r:id="rId5"/>
    <p:sldId id="259" r:id="rId6"/>
    <p:sldId id="273" r:id="rId7"/>
    <p:sldId id="315" r:id="rId8"/>
    <p:sldId id="287" r:id="rId9"/>
    <p:sldId id="301" r:id="rId10"/>
    <p:sldId id="288" r:id="rId11"/>
    <p:sldId id="316" r:id="rId12"/>
    <p:sldId id="267" r:id="rId13"/>
    <p:sldId id="303" r:id="rId14"/>
    <p:sldId id="323" r:id="rId15"/>
    <p:sldId id="317" r:id="rId16"/>
    <p:sldId id="290" r:id="rId17"/>
    <p:sldId id="326" r:id="rId18"/>
    <p:sldId id="277" r:id="rId19"/>
    <p:sldId id="265" r:id="rId20"/>
    <p:sldId id="266" r:id="rId21"/>
    <p:sldId id="325" r:id="rId22"/>
    <p:sldId id="269" r:id="rId23"/>
    <p:sldId id="318" r:id="rId24"/>
    <p:sldId id="320" r:id="rId25"/>
    <p:sldId id="312" r:id="rId26"/>
    <p:sldId id="313" r:id="rId27"/>
    <p:sldId id="309" r:id="rId28"/>
    <p:sldId id="324" r:id="rId29"/>
    <p:sldId id="321" r:id="rId30"/>
    <p:sldId id="261" r:id="rId31"/>
    <p:sldId id="298" r:id="rId32"/>
    <p:sldId id="262" r:id="rId33"/>
    <p:sldId id="282" r:id="rId34"/>
    <p:sldId id="281" r:id="rId35"/>
    <p:sldId id="306" r:id="rId36"/>
    <p:sldId id="264" r:id="rId37"/>
    <p:sldId id="268" r:id="rId38"/>
    <p:sldId id="293" r:id="rId39"/>
    <p:sldId id="295" r:id="rId40"/>
    <p:sldId id="299" r:id="rId41"/>
    <p:sldId id="292" r:id="rId42"/>
    <p:sldId id="278" r:id="rId43"/>
    <p:sldId id="300" r:id="rId44"/>
    <p:sldId id="314" r:id="rId45"/>
    <p:sldId id="296" r:id="rId46"/>
    <p:sldId id="272" r:id="rId47"/>
    <p:sldId id="280" r:id="rId48"/>
    <p:sldId id="276" r:id="rId49"/>
    <p:sldId id="260" r:id="rId50"/>
    <p:sldId id="275" r:id="rId51"/>
    <p:sldId id="30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77"/>
    <p:restoredTop sz="94577"/>
  </p:normalViewPr>
  <p:slideViewPr>
    <p:cSldViewPr snapToGrid="0">
      <p:cViewPr varScale="1">
        <p:scale>
          <a:sx n="94" d="100"/>
          <a:sy n="94" d="100"/>
        </p:scale>
        <p:origin x="216" y="672"/>
      </p:cViewPr>
      <p:guideLst/>
    </p:cSldViewPr>
  </p:slideViewPr>
  <p:outlineViewPr>
    <p:cViewPr>
      <p:scale>
        <a:sx n="33" d="100"/>
        <a:sy n="33" d="100"/>
      </p:scale>
      <p:origin x="0" y="-16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3BDEC-41D5-3A4C-9960-97AF96941805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41024-3A6C-D044-BE8F-A5EE7D56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8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040940/#B11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Considerable</a:t>
            </a:r>
            <a:r>
              <a:rPr lang="en-US" baseline="0" dirty="0"/>
              <a:t> economic burden, some excellent irish research and room for updating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0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IMAGING EVERY 7 MONTHS POST OP FOR AT LEAST 3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64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Aptt checking intrinsic pathway PT extrinsic pathway INR vitamin K dependant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0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widely accepted theory nitric acid generated from silver nitrate and h2o, creating a chemical burn, OR exothermic reaction causing coagulative necrosis, OR alkaline burn from formation of a silver salt (liquefactive necrosis)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IE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A hemoglobin threshold of 8 g/dl or less is recommended for transfusion if patients are symptomatic [</a:t>
            </a:r>
            <a:r>
              <a:rPr lang="en-IE" b="0" i="0" u="sng" dirty="0">
                <a:solidFill>
                  <a:srgbClr val="376FAA"/>
                </a:solidFill>
                <a:effectLst/>
                <a:latin typeface="Cambria" panose="02040503050406030204" pitchFamily="18" charset="0"/>
                <a:hlinkClick r:id="rId3"/>
              </a:rPr>
              <a:t>11</a:t>
            </a:r>
            <a:r>
              <a:rPr lang="en-IE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].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IE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There is no agreed hemoglobin level for PRBC transfusions in children admitted to a PICU. The threshold for transfusion may vary with underlying diagnosis and physiologic stability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1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Inferior meatus ulceration, saddle deformities, chondritis, atrophic rhinitis, alar collapse, septal perforation, and nasal/choanal stenosis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2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28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staging systems but this is the most common when u go through the literature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64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5 DAYS PRIOR, polyvinyl alcohol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3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41024-3A6C-D044-BE8F-A5EE7D56A2D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30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4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4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0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6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7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1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16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3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35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2E96-234A-574D-95BA-8A6FBAF32B0F}" type="datetimeFigureOut">
              <a:rPr lang="en-US" smtClean="0"/>
              <a:t>2/9/24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00C0-6ED5-974B-B476-7C65145A35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21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aedia.org/articles/external-carotid-artery-1?lang=g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hyperlink" Target="https://radiopaedia.org/articles/internal-carotid-artery-1?lang=gb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F5A3-3C5B-37AF-D867-BC53A6768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0154"/>
            <a:ext cx="9144000" cy="2387600"/>
          </a:xfrm>
        </p:spPr>
        <p:txBody>
          <a:bodyPr/>
          <a:lstStyle/>
          <a:p>
            <a:r>
              <a:rPr lang="en-US" dirty="0"/>
              <a:t>PAEDIATRIC EPISTAXIS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17B38-AE34-A5B8-ECC2-0B222A940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2084"/>
            <a:ext cx="9144000" cy="1655762"/>
          </a:xfrm>
        </p:spPr>
        <p:txBody>
          <a:bodyPr/>
          <a:lstStyle/>
          <a:p>
            <a:r>
              <a:rPr lang="en-US" dirty="0"/>
              <a:t>Emma Keane</a:t>
            </a:r>
          </a:p>
          <a:p>
            <a:r>
              <a:rPr lang="en-US" dirty="0"/>
              <a:t>Sligo University Hospital</a:t>
            </a:r>
          </a:p>
          <a:p>
            <a:r>
              <a:rPr lang="en-US" dirty="0"/>
              <a:t>National University of Galway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BFDAF-FEE7-7BC2-42A4-A144D7849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1" y="5637404"/>
            <a:ext cx="2323212" cy="1067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45BCF-D991-0B8A-BFBE-82ECFC87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79" y="5636523"/>
            <a:ext cx="3052794" cy="1053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F5F1B-0271-4D6F-7623-975E052E4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37" y="5664477"/>
            <a:ext cx="2470567" cy="1049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532BF-2E1C-F113-CBAC-A72DDCA09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195" y="270927"/>
            <a:ext cx="3221417" cy="225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4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80AC3-6FBA-431C-AF22-809215789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650" y="639763"/>
            <a:ext cx="3946525" cy="4805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09CA4B-F97E-465D-5E69-FD97A18E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50" y="5865812"/>
            <a:ext cx="3946525" cy="704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EC2678-8428-0952-CD7A-A8A8EAC2C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EPISTAXIS SEVERITY SCORE</a:t>
            </a:r>
          </a:p>
        </p:txBody>
      </p:sp>
    </p:spTree>
    <p:extLst>
      <p:ext uri="{BB962C8B-B14F-4D97-AF65-F5344CB8AC3E}">
        <p14:creationId xmlns:p14="http://schemas.microsoft.com/office/powerpoint/2010/main" val="12491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8E82E-8E7E-0C61-5DC6-06D900A0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ACQUIRED BLEEDING DISORDERS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13F6B-F3A7-ECAC-9209-1AEAFBDA9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DIC/other platelet disorder (ITP etc)</a:t>
            </a:r>
          </a:p>
          <a:p>
            <a:endParaRPr lang="en-US" sz="1700" dirty="0"/>
          </a:p>
          <a:p>
            <a:r>
              <a:rPr lang="en-US" sz="1700" dirty="0"/>
              <a:t>Acquired Haemophilia A</a:t>
            </a:r>
          </a:p>
          <a:p>
            <a:endParaRPr lang="en-US" sz="1700" dirty="0"/>
          </a:p>
          <a:p>
            <a:r>
              <a:rPr lang="en-US" sz="1700" dirty="0"/>
              <a:t>Acquired Von Willebrand</a:t>
            </a:r>
          </a:p>
          <a:p>
            <a:endParaRPr lang="en-US" sz="1700" dirty="0"/>
          </a:p>
          <a:p>
            <a:r>
              <a:rPr lang="en-US" sz="1700" dirty="0"/>
              <a:t>Medication</a:t>
            </a:r>
          </a:p>
          <a:p>
            <a:endParaRPr lang="en-US" sz="1700" dirty="0"/>
          </a:p>
          <a:p>
            <a:r>
              <a:rPr lang="en-US" sz="1700" dirty="0"/>
              <a:t>Liver disease</a:t>
            </a:r>
          </a:p>
          <a:p>
            <a:endParaRPr lang="en-US" sz="1700" dirty="0"/>
          </a:p>
          <a:p>
            <a:r>
              <a:rPr lang="en-US" sz="1700" dirty="0"/>
              <a:t>Infection</a:t>
            </a:r>
          </a:p>
        </p:txBody>
      </p:sp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4DA9BF59-DCC6-3491-9324-052A3204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343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93139-D583-F00A-DA71-9E5BAD49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DE096E-3DC0-B9D6-B500-7FA7FE4188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490" y="2211387"/>
            <a:ext cx="5499311" cy="321786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A5A9C-6042-3E32-29D1-1D84866552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 letter “Please see this 5 year old girl with recurrent epistaxis”</a:t>
            </a:r>
          </a:p>
          <a:p>
            <a:endParaRPr lang="en-US" dirty="0"/>
          </a:p>
          <a:p>
            <a:r>
              <a:rPr lang="en-US" dirty="0"/>
              <a:t>Define recurrent?</a:t>
            </a:r>
          </a:p>
          <a:p>
            <a:endParaRPr lang="en-US" dirty="0"/>
          </a:p>
          <a:p>
            <a:r>
              <a:rPr lang="en-US" dirty="0"/>
              <a:t>Management?</a:t>
            </a:r>
          </a:p>
          <a:p>
            <a:endParaRPr lang="en-US" dirty="0"/>
          </a:p>
          <a:p>
            <a:r>
              <a:rPr lang="en-US" dirty="0"/>
              <a:t>When to do further investigations and what?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4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7AF-7747-681F-800F-4950D7DC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SUSPECTED BLEEDING DISORDER?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09EEF-D6BB-AE78-19C7-735A880961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E" b="0" i="0" dirty="0">
                <a:effectLst/>
              </a:rPr>
              <a:t>Clinical judgement </a:t>
            </a:r>
          </a:p>
          <a:p>
            <a:r>
              <a:rPr lang="en-IE" b="0" i="0" dirty="0">
                <a:effectLst/>
              </a:rPr>
              <a:t>Consider </a:t>
            </a:r>
          </a:p>
          <a:p>
            <a:pPr lvl="1"/>
            <a:r>
              <a:rPr lang="en-IE" sz="2800" dirty="0"/>
              <a:t>C</a:t>
            </a:r>
            <a:r>
              <a:rPr lang="en-IE" sz="2800" b="0" i="0" dirty="0">
                <a:effectLst/>
              </a:rPr>
              <a:t>linical presentation</a:t>
            </a:r>
          </a:p>
          <a:p>
            <a:pPr lvl="1"/>
            <a:r>
              <a:rPr lang="en-IE" sz="2800" dirty="0"/>
              <a:t>S</a:t>
            </a:r>
            <a:r>
              <a:rPr lang="en-IE" sz="2800" b="0" i="0" dirty="0">
                <a:effectLst/>
              </a:rPr>
              <a:t>ymptoms</a:t>
            </a:r>
          </a:p>
          <a:p>
            <a:pPr lvl="1"/>
            <a:r>
              <a:rPr lang="en-IE" sz="2800" dirty="0"/>
              <a:t>A</a:t>
            </a:r>
            <a:r>
              <a:rPr lang="en-IE" sz="2800" b="0" i="0" dirty="0">
                <a:effectLst/>
              </a:rPr>
              <a:t>ge</a:t>
            </a:r>
          </a:p>
          <a:p>
            <a:pPr lvl="1"/>
            <a:r>
              <a:rPr lang="en-IE" sz="2800" dirty="0"/>
              <a:t>F</a:t>
            </a:r>
            <a:r>
              <a:rPr lang="en-IE" sz="2800" b="0" i="0" dirty="0">
                <a:effectLst/>
              </a:rPr>
              <a:t>amily history</a:t>
            </a:r>
          </a:p>
          <a:p>
            <a:pPr lvl="1"/>
            <a:r>
              <a:rPr lang="en-IE" sz="2800" dirty="0"/>
              <a:t>D</a:t>
            </a:r>
            <a:r>
              <a:rPr lang="en-IE" sz="2800" b="0" i="0" dirty="0">
                <a:effectLst/>
              </a:rPr>
              <a:t>egree of bleeding</a:t>
            </a:r>
          </a:p>
          <a:p>
            <a:pPr lvl="1"/>
            <a:r>
              <a:rPr lang="en-IE" sz="2800" dirty="0"/>
              <a:t>Menorrhagia</a:t>
            </a:r>
          </a:p>
          <a:p>
            <a:pPr lvl="1"/>
            <a:r>
              <a:rPr lang="en-IE" sz="2800" dirty="0"/>
              <a:t>Bleeding with crawling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B6196-AAF7-3416-2844-89A8EC2151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FBC, platelets</a:t>
            </a:r>
          </a:p>
          <a:p>
            <a:r>
              <a:rPr lang="en-US" dirty="0"/>
              <a:t>Prothombin Time (PT)</a:t>
            </a:r>
          </a:p>
          <a:p>
            <a:r>
              <a:rPr lang="en-US" dirty="0"/>
              <a:t>Partial Thromboplastin Time (aPTT)</a:t>
            </a:r>
          </a:p>
          <a:p>
            <a:r>
              <a:rPr lang="en-US" dirty="0"/>
              <a:t>International Normalised Ratio (INR)</a:t>
            </a:r>
          </a:p>
          <a:p>
            <a:r>
              <a:rPr lang="en-US" dirty="0"/>
              <a:t>Bleeding time</a:t>
            </a:r>
          </a:p>
        </p:txBody>
      </p:sp>
    </p:spTree>
    <p:extLst>
      <p:ext uri="{BB962C8B-B14F-4D97-AF65-F5344CB8AC3E}">
        <p14:creationId xmlns:p14="http://schemas.microsoft.com/office/powerpoint/2010/main" val="194375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71F88F-CBBB-5CC3-14E0-37C9DD6EB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747" y="356020"/>
            <a:ext cx="8036506" cy="60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5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41DDA6-DCED-20F2-7602-CFFE300C6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4533" y="208603"/>
            <a:ext cx="7432359" cy="61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9E35-9A28-E35F-8A24-D556622F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NASEPTIN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E04591-8666-C51D-DC18-A8182C9C56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066" y="2161487"/>
            <a:ext cx="5669859" cy="217344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ED2E3-75D2-0AC8-BFA0-7C25BD3EB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0" y="2079625"/>
            <a:ext cx="5181600" cy="4351338"/>
          </a:xfrm>
        </p:spPr>
        <p:txBody>
          <a:bodyPr/>
          <a:lstStyle/>
          <a:p>
            <a:r>
              <a:rPr lang="en-US" dirty="0"/>
              <a:t>What’s in it?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Does it work?</a:t>
            </a:r>
          </a:p>
          <a:p>
            <a:endParaRPr lang="en-US" dirty="0"/>
          </a:p>
          <a:p>
            <a:r>
              <a:rPr lang="en-US" dirty="0"/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164100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D383-577F-B4A9-10D1-113D4AE4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SILVER NITRATE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AE5DE4-D1B3-B919-7ECA-EC689B6969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6650" y="2058194"/>
            <a:ext cx="5092700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30C3B-5335-DF89-534A-A0873F7BC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32087"/>
            <a:ext cx="5050280" cy="17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62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D518-3EBE-2E44-3B56-899169FF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DOSING GUIDANCE FOR TOPICAL APPLICATION OF 5% LIDOCAINE AND 0.5% PHENYLEPHRINE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1D1CFC-F296-C9B4-804A-CDEB198D0D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454744"/>
              </p:ext>
            </p:extLst>
          </p:nvPr>
        </p:nvGraphicFramePr>
        <p:xfrm>
          <a:off x="838200" y="1825625"/>
          <a:ext cx="10515597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61684108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7879782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7156097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ESTIMATED/ACTUAL WEIGHT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 NUMBER OF SPRAYS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768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02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28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83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001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951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104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15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67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569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3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1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863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24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E1F84-8355-0FDB-17E5-24E4FE11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E6685-7A68-D535-253D-F7BB4A74EC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6 year old</a:t>
            </a:r>
          </a:p>
          <a:p>
            <a:endParaRPr lang="en-US" dirty="0"/>
          </a:p>
          <a:p>
            <a:r>
              <a:rPr lang="en-US" dirty="0"/>
              <a:t>Spontaneous haemorrhage, outside playing, no witnessed/reported trauma</a:t>
            </a:r>
          </a:p>
          <a:p>
            <a:endParaRPr lang="en-US" dirty="0"/>
          </a:p>
          <a:p>
            <a:r>
              <a:rPr lang="en-US" dirty="0"/>
              <a:t>Bilateral active bleed, severe, swallowing some blood also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5A7FF-232B-0925-6D12-C89E03EDE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81" r="1892"/>
          <a:stretch/>
        </p:blipFill>
        <p:spPr>
          <a:xfrm>
            <a:off x="838200" y="1643776"/>
            <a:ext cx="4046707" cy="47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2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DFD7C7-0014-0E08-2B3D-2C90556E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C90E0C-74A0-150F-2583-76C8B0889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Problem</a:t>
            </a:r>
          </a:p>
          <a:p>
            <a:endParaRPr lang="en-US" dirty="0"/>
          </a:p>
          <a:p>
            <a:r>
              <a:rPr lang="en-US" dirty="0"/>
              <a:t>Anatomy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Bleeding diathesis</a:t>
            </a:r>
          </a:p>
          <a:p>
            <a:endParaRPr lang="en-US" dirty="0"/>
          </a:p>
          <a:p>
            <a:r>
              <a:rPr lang="en-US" dirty="0"/>
              <a:t>Cases </a:t>
            </a:r>
          </a:p>
          <a:p>
            <a:endParaRPr lang="en-US" dirty="0"/>
          </a:p>
          <a:p>
            <a:r>
              <a:rPr lang="en-US" dirty="0"/>
              <a:t>Special considerations in paediatric population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25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4A46-0091-8CC2-65C9-A98593F2B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THEATRE?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E93BA8-A406-6E72-6321-B45B6C7C2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2056842"/>
            <a:ext cx="8674099" cy="38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1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82C92-70BB-5BB1-FEA8-69FA2523F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THEATRE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329539-5E19-F669-1EDE-12B3D7CE99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IE" b="0" i="0" dirty="0">
                <a:effectLst/>
                <a:latin typeface="system-ui"/>
              </a:rPr>
              <a:t>There is rapid growth in the orbit and midface during the first 6 years of life</a:t>
            </a:r>
          </a:p>
          <a:p>
            <a:pPr algn="l"/>
            <a:r>
              <a:rPr lang="en-IE" dirty="0">
                <a:latin typeface="system-ui"/>
              </a:rPr>
              <a:t>G</a:t>
            </a:r>
            <a:r>
              <a:rPr lang="en-IE" b="0" i="0" dirty="0">
                <a:effectLst/>
                <a:latin typeface="system-ui"/>
              </a:rPr>
              <a:t>radual growth between 7 years and adulthood</a:t>
            </a:r>
          </a:p>
          <a:p>
            <a:pPr algn="l"/>
            <a:r>
              <a:rPr lang="en-IE" b="0" i="0" dirty="0">
                <a:effectLst/>
                <a:latin typeface="system-ui"/>
              </a:rPr>
              <a:t>The length of the medial wall of the orbit doubles </a:t>
            </a:r>
          </a:p>
          <a:p>
            <a:pPr lvl="1"/>
            <a:r>
              <a:rPr lang="en-IE" dirty="0">
                <a:latin typeface="system-ui"/>
              </a:rPr>
              <a:t>D</a:t>
            </a:r>
            <a:r>
              <a:rPr lang="en-IE" b="0" i="0" dirty="0">
                <a:effectLst/>
                <a:latin typeface="system-ui"/>
              </a:rPr>
              <a:t>isproportionate enlargement of its anterior half</a:t>
            </a:r>
          </a:p>
          <a:p>
            <a:pPr algn="l"/>
            <a:r>
              <a:rPr lang="en-IE" dirty="0">
                <a:latin typeface="system-ui"/>
              </a:rPr>
              <a:t>“</a:t>
            </a:r>
            <a:r>
              <a:rPr lang="en-IE" b="0" i="0" dirty="0">
                <a:effectLst/>
                <a:latin typeface="system-ui"/>
              </a:rPr>
              <a:t>The changing relationships of critical structures in the orbital must be understood to allow safe ethmoidal artery ligation”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A13A0-C21C-B5E7-EB59-AF5D4580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34" y="3098800"/>
            <a:ext cx="5181600" cy="16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8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053CFFB-2061-D73D-B683-A09343E8D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95" t="18792" r="12534" b="-548"/>
          <a:stretch/>
        </p:blipFill>
        <p:spPr>
          <a:xfrm>
            <a:off x="2689823" y="100013"/>
            <a:ext cx="5954115" cy="4143376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01D7E38-52E2-0C4B-02A5-AA65B20FA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6" t="25000" r="12440" b="32647"/>
          <a:stretch/>
        </p:blipFill>
        <p:spPr>
          <a:xfrm>
            <a:off x="2689824" y="4214812"/>
            <a:ext cx="5954114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46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9B41-D3BC-67C4-C352-44A3CE50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B9AA08-9E8A-5FFD-AB74-EC34DE8E19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4 year old boy</a:t>
            </a:r>
          </a:p>
          <a:p>
            <a:endParaRPr lang="en-US" dirty="0"/>
          </a:p>
          <a:p>
            <a:r>
              <a:rPr lang="en-US" dirty="0"/>
              <a:t>Adenoidectomy and grommets for recurrent ASOM 3/7 ago</a:t>
            </a:r>
          </a:p>
          <a:p>
            <a:endParaRPr lang="en-US" dirty="0"/>
          </a:p>
          <a:p>
            <a:r>
              <a:rPr lang="en-US" dirty="0"/>
              <a:t>Heavy bleed, swallowing ++</a:t>
            </a:r>
          </a:p>
          <a:p>
            <a:endParaRPr lang="en-US" dirty="0"/>
          </a:p>
          <a:p>
            <a:r>
              <a:rPr lang="en-US" dirty="0"/>
              <a:t>Management?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E8739-E078-0112-D03A-A7777EE6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83" y="1641475"/>
            <a:ext cx="55499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8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855C-3922-1E0E-8107-37CBBEA1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SUPPLY?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A7E8F-18E3-844C-267D-DCE2FA297C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>
                <a:latin typeface="Google Sans"/>
              </a:rPr>
              <a:t>A</a:t>
            </a:r>
            <a:r>
              <a:rPr lang="en-IE" b="0" i="0" dirty="0">
                <a:effectLst/>
                <a:latin typeface="Google Sans"/>
              </a:rPr>
              <a:t>RTERIAL </a:t>
            </a:r>
          </a:p>
          <a:p>
            <a:pPr lvl="1"/>
            <a:r>
              <a:rPr lang="en-IE" sz="2800" dirty="0">
                <a:latin typeface="Google Sans"/>
              </a:rPr>
              <a:t>B</a:t>
            </a:r>
            <a:r>
              <a:rPr lang="en-IE" sz="2800" b="0" i="0" dirty="0">
                <a:effectLst/>
                <a:latin typeface="Google Sans"/>
              </a:rPr>
              <a:t>asisphenoid artery</a:t>
            </a:r>
          </a:p>
          <a:p>
            <a:pPr lvl="1"/>
            <a:r>
              <a:rPr lang="en-IE" sz="2800" dirty="0">
                <a:latin typeface="Google Sans"/>
              </a:rPr>
              <a:t>A</a:t>
            </a:r>
            <a:r>
              <a:rPr lang="en-IE" sz="2800" b="0" i="0" dirty="0">
                <a:effectLst/>
                <a:latin typeface="Google Sans"/>
              </a:rPr>
              <a:t>scending pharyngeal artery</a:t>
            </a:r>
          </a:p>
          <a:p>
            <a:pPr lvl="1"/>
            <a:r>
              <a:rPr lang="en-IE" sz="2800" dirty="0">
                <a:latin typeface="Google Sans"/>
              </a:rPr>
              <a:t>A</a:t>
            </a:r>
            <a:r>
              <a:rPr lang="en-IE" sz="2800" b="0" i="0" dirty="0">
                <a:effectLst/>
                <a:latin typeface="Google Sans"/>
              </a:rPr>
              <a:t>scending palatine artery</a:t>
            </a:r>
          </a:p>
          <a:p>
            <a:pPr lvl="1"/>
            <a:r>
              <a:rPr lang="en-IE" sz="2800" dirty="0">
                <a:latin typeface="Google Sans"/>
              </a:rPr>
              <a:t>P</a:t>
            </a:r>
            <a:r>
              <a:rPr lang="en-IE" sz="2800" b="0" i="0" dirty="0">
                <a:effectLst/>
                <a:latin typeface="Google Sans"/>
              </a:rPr>
              <a:t>haryngeal branch of the maxillary artery</a:t>
            </a:r>
          </a:p>
          <a:p>
            <a:pPr lvl="1"/>
            <a:r>
              <a:rPr lang="en-IE" sz="2800" dirty="0">
                <a:latin typeface="Google Sans"/>
              </a:rPr>
              <a:t>T</a:t>
            </a:r>
            <a:r>
              <a:rPr lang="en-IE" sz="2800" b="0" i="0" dirty="0">
                <a:effectLst/>
                <a:latin typeface="Google Sans"/>
              </a:rPr>
              <a:t>onsillar branch of the facial artery</a:t>
            </a:r>
          </a:p>
          <a:p>
            <a:pPr lvl="1"/>
            <a:r>
              <a:rPr lang="en-IE" sz="2800" dirty="0">
                <a:latin typeface="Google Sans"/>
              </a:rPr>
              <a:t>A</a:t>
            </a:r>
            <a:r>
              <a:rPr lang="en-IE" sz="2800" b="0" i="0" dirty="0">
                <a:effectLst/>
                <a:latin typeface="Google Sans"/>
              </a:rPr>
              <a:t>rtery of the pterygoid canal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95475-3A1C-C135-E861-CE42F8A9B3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VENOUS</a:t>
            </a:r>
          </a:p>
          <a:p>
            <a:pPr marL="0" indent="0" algn="ctr">
              <a:buNone/>
            </a:pPr>
            <a:r>
              <a:rPr lang="en-IE" dirty="0"/>
              <a:t>P</a:t>
            </a:r>
            <a:r>
              <a:rPr lang="en-IE" b="0" i="0" dirty="0">
                <a:effectLst/>
              </a:rPr>
              <a:t>haryngeal plexus</a:t>
            </a:r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r>
              <a:rPr lang="en-IE" b="0" i="0" dirty="0">
                <a:effectLst/>
              </a:rPr>
              <a:t>Pterygoid plexus </a:t>
            </a:r>
            <a:endParaRPr lang="en-IE" dirty="0"/>
          </a:p>
          <a:p>
            <a:pPr marL="0" indent="0" algn="ctr">
              <a:buNone/>
            </a:pPr>
            <a:endParaRPr lang="en-IE" b="0" i="0" dirty="0">
              <a:effectLst/>
            </a:endParaRPr>
          </a:p>
          <a:p>
            <a:pPr marL="0" indent="0" algn="ctr">
              <a:buNone/>
            </a:pPr>
            <a:r>
              <a:rPr lang="en-IE" dirty="0"/>
              <a:t>F</a:t>
            </a:r>
            <a:r>
              <a:rPr lang="en-IE" b="0" i="0" dirty="0">
                <a:effectLst/>
              </a:rPr>
              <a:t>acial veins and internal jugular veins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A35AE-A231-787D-5E42-8F6FCE7D3E50}"/>
              </a:ext>
            </a:extLst>
          </p:cNvPr>
          <p:cNvCxnSpPr/>
          <p:nvPr/>
        </p:nvCxnSpPr>
        <p:spPr>
          <a:xfrm>
            <a:off x="8715375" y="2857500"/>
            <a:ext cx="0" cy="5400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8397FF-EA17-2192-DC5B-F138EF48824A}"/>
              </a:ext>
            </a:extLst>
          </p:cNvPr>
          <p:cNvCxnSpPr/>
          <p:nvPr/>
        </p:nvCxnSpPr>
        <p:spPr>
          <a:xfrm>
            <a:off x="8710607" y="3781431"/>
            <a:ext cx="0" cy="54000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0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BE8D-DF19-B0C6-F994-603750C8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0306"/>
            <a:ext cx="10515600" cy="1325563"/>
          </a:xfrm>
        </p:spPr>
        <p:txBody>
          <a:bodyPr/>
          <a:lstStyle/>
          <a:p>
            <a:r>
              <a:rPr lang="en-US" dirty="0"/>
              <a:t>CLASS OF SHOCK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FE4716-66DC-EDEB-ADD7-30BD9BBD0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555236"/>
              </p:ext>
            </p:extLst>
          </p:nvPr>
        </p:nvGraphicFramePr>
        <p:xfrm>
          <a:off x="302792" y="968793"/>
          <a:ext cx="11584408" cy="57426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6102">
                  <a:extLst>
                    <a:ext uri="{9D8B030D-6E8A-4147-A177-3AD203B41FA5}">
                      <a16:colId xmlns:a16="http://schemas.microsoft.com/office/drawing/2014/main" val="1432584343"/>
                    </a:ext>
                  </a:extLst>
                </a:gridCol>
                <a:gridCol w="2896102">
                  <a:extLst>
                    <a:ext uri="{9D8B030D-6E8A-4147-A177-3AD203B41FA5}">
                      <a16:colId xmlns:a16="http://schemas.microsoft.com/office/drawing/2014/main" val="3147358726"/>
                    </a:ext>
                  </a:extLst>
                </a:gridCol>
                <a:gridCol w="2896102">
                  <a:extLst>
                    <a:ext uri="{9D8B030D-6E8A-4147-A177-3AD203B41FA5}">
                      <a16:colId xmlns:a16="http://schemas.microsoft.com/office/drawing/2014/main" val="1094285471"/>
                    </a:ext>
                  </a:extLst>
                </a:gridCol>
                <a:gridCol w="2896102">
                  <a:extLst>
                    <a:ext uri="{9D8B030D-6E8A-4147-A177-3AD203B41FA5}">
                      <a16:colId xmlns:a16="http://schemas.microsoft.com/office/drawing/2014/main" val="1036686762"/>
                    </a:ext>
                  </a:extLst>
                </a:gridCol>
              </a:tblGrid>
              <a:tr h="962905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PERCENTAGE BLOOD VOLUME LOST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SIGNS AND 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367713"/>
                  </a:ext>
                </a:extLst>
              </a:tr>
              <a:tr h="557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Minor/none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Crystalloid fluid replacement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394723"/>
                  </a:ext>
                </a:extLst>
              </a:tr>
              <a:tr h="11283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15-30%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Mild tachycardia 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Tachypnea 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Narrow pulse pressure 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Slightly delayed cap refill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Crystalloid fluid replacement +/- transfusion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181796"/>
                  </a:ext>
                </a:extLst>
              </a:tr>
              <a:tr h="15795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30-40%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Tachycardia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Tachypnea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Hypotension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Delayed capillary refill 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Altered mental status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Oliguria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Crystalloid fluid replacement + transfusion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539958"/>
                  </a:ext>
                </a:extLst>
              </a:tr>
              <a:tr h="13317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Cold, pallor 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Depressed mentation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Tachypnea 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Tachycardia</a:t>
                      </a:r>
                    </a:p>
                    <a:p>
                      <a:pPr algn="ctr"/>
                      <a:r>
                        <a:rPr lang="en-IE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Anuria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Crystalloid fluid replacement + transfusion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73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316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7EE59-A480-C114-DB89-BCC1B6778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5383"/>
            <a:ext cx="7772400" cy="66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18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C8EA-31B9-94CA-5080-981305AE2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 CALCULATION PAEDIATRICS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9AB573-1E56-0264-1CE4-DD48AFDBD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79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4400" dirty="0">
                <a:latin typeface="Lato" panose="020F0502020204030204" pitchFamily="34" charset="0"/>
              </a:rPr>
              <a:t>Weigh</a:t>
            </a:r>
            <a:r>
              <a:rPr lang="en-IE" sz="4400" b="0" i="0" dirty="0">
                <a:effectLst/>
                <a:latin typeface="Lato" panose="020F0502020204030204" pitchFamily="34" charset="0"/>
              </a:rPr>
              <a:t>t in kg = [age+4] x 2</a:t>
            </a:r>
          </a:p>
          <a:p>
            <a:pPr marL="0" indent="0" algn="ctr">
              <a:buNone/>
            </a:pPr>
            <a:endParaRPr lang="en-IE" sz="4400" dirty="0">
              <a:latin typeface="Lato" panose="020F0502020204030204" pitchFamily="34" charset="0"/>
            </a:endParaRPr>
          </a:p>
          <a:p>
            <a:pPr marL="0" indent="0" algn="l" fontAlgn="base">
              <a:buNone/>
            </a:pPr>
            <a:r>
              <a:rPr lang="en-IE" sz="3200" b="0" i="0" dirty="0">
                <a:effectLst/>
                <a:latin typeface="inherit"/>
              </a:rPr>
              <a:t>For Infants &lt; 12 months: Weight (kg) = (age in months + 9)/2</a:t>
            </a:r>
          </a:p>
          <a:p>
            <a:pPr marL="0" indent="0" algn="l" fontAlgn="base">
              <a:buNone/>
            </a:pPr>
            <a:r>
              <a:rPr lang="en-IE" sz="3200" b="0" i="0" dirty="0">
                <a:effectLst/>
                <a:latin typeface="inherit"/>
              </a:rPr>
              <a:t>For Children aged 1-5 years: Weight (kg) = 2 x (age in years + 5)</a:t>
            </a:r>
          </a:p>
          <a:p>
            <a:pPr marL="0" indent="0" algn="l" fontAlgn="base">
              <a:buNone/>
            </a:pPr>
            <a:r>
              <a:rPr lang="en-IE" sz="3200" b="0" i="0" dirty="0">
                <a:effectLst/>
                <a:latin typeface="inherit"/>
              </a:rPr>
              <a:t>For Children aged 5-14 years: Weight (kg) = 4 x age in years</a:t>
            </a:r>
          </a:p>
          <a:p>
            <a:pPr marL="0" indent="0" algn="ctr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30522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316B-0753-0061-CA0D-716DD19C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TRANEXAMIC ACID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820EDD-1DB7-18BD-E6D4-4B4C31B088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103567"/>
            <a:ext cx="5181600" cy="333825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31AB7D-0C01-98F3-1321-F39C8860E6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When are you supposed to give it?</a:t>
            </a:r>
          </a:p>
          <a:p>
            <a:endParaRPr lang="en-US" dirty="0"/>
          </a:p>
          <a:p>
            <a:r>
              <a:rPr lang="en-US" dirty="0"/>
              <a:t>How much?</a:t>
            </a:r>
          </a:p>
        </p:txBody>
      </p:sp>
    </p:spTree>
    <p:extLst>
      <p:ext uri="{BB962C8B-B14F-4D97-AF65-F5344CB8AC3E}">
        <p14:creationId xmlns:p14="http://schemas.microsoft.com/office/powerpoint/2010/main" val="3217033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C567-5F56-B2A8-5295-B6264752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TRANSFUSE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6264D-62F0-9ACD-918D-19481BEDA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199" y="1800475"/>
            <a:ext cx="4461933" cy="44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36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A08B-43F7-EC69-C270-CD1A9E1A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DD6C5-B80B-364B-0C2D-B71B97EC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65" y="1540042"/>
            <a:ext cx="6291262" cy="49528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Acute haemorrhage from the nasal cavity, nasopharynx, paranasal sinuses</a:t>
            </a:r>
          </a:p>
          <a:p>
            <a:endParaRPr lang="en-US" dirty="0"/>
          </a:p>
          <a:p>
            <a:r>
              <a:rPr lang="en-US" dirty="0"/>
              <a:t>Estimated that at least 60% of the general population will have had at least 1 nose bleed in their lifetime</a:t>
            </a:r>
          </a:p>
          <a:p>
            <a:endParaRPr lang="en-US" dirty="0"/>
          </a:p>
          <a:p>
            <a:r>
              <a:rPr lang="en-IE" dirty="0">
                <a:latin typeface="ElsevierGulliver"/>
              </a:rPr>
              <a:t>50% of all adults presenting with epistaxis had epistaxis in childhood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♂ : ♀︎ = 2:1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177F7-E4C6-2D0A-52A5-F0E9ABE6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827" y="2077369"/>
            <a:ext cx="5184182" cy="4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F9A4-88CC-14E2-41F1-518FD5D74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3663E-FF17-4656-D734-3EA92BD91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 year old girl</a:t>
            </a:r>
          </a:p>
          <a:p>
            <a:endParaRPr lang="en-US" dirty="0"/>
          </a:p>
          <a:p>
            <a:r>
              <a:rPr lang="en-US" dirty="0"/>
              <a:t>Attends creche </a:t>
            </a:r>
          </a:p>
          <a:p>
            <a:endParaRPr lang="en-US" dirty="0"/>
          </a:p>
          <a:p>
            <a:r>
              <a:rPr lang="en-US" dirty="0"/>
              <a:t>Left nasal discharge 3x12</a:t>
            </a:r>
          </a:p>
          <a:p>
            <a:endParaRPr lang="en-US" dirty="0"/>
          </a:p>
          <a:p>
            <a:r>
              <a:rPr lang="en-US" dirty="0"/>
              <a:t>Foul</a:t>
            </a:r>
          </a:p>
          <a:p>
            <a:endParaRPr lang="en-US" dirty="0"/>
          </a:p>
          <a:p>
            <a:r>
              <a:rPr lang="en-US" dirty="0"/>
              <a:t>Occasionally bloody</a:t>
            </a:r>
          </a:p>
        </p:txBody>
      </p:sp>
    </p:spTree>
    <p:extLst>
      <p:ext uri="{BB962C8B-B14F-4D97-AF65-F5344CB8AC3E}">
        <p14:creationId xmlns:p14="http://schemas.microsoft.com/office/powerpoint/2010/main" val="3288157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F9A4-88CC-14E2-41F1-518FD5D74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3663E-FF17-4656-D734-3EA92BD91E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 year old girl</a:t>
            </a:r>
          </a:p>
          <a:p>
            <a:endParaRPr lang="en-US" dirty="0"/>
          </a:p>
          <a:p>
            <a:r>
              <a:rPr lang="en-US" dirty="0"/>
              <a:t>Attends creche </a:t>
            </a:r>
          </a:p>
          <a:p>
            <a:endParaRPr lang="en-US" dirty="0"/>
          </a:p>
          <a:p>
            <a:r>
              <a:rPr lang="en-US" dirty="0"/>
              <a:t>Left nasal discharge 3x12</a:t>
            </a:r>
          </a:p>
          <a:p>
            <a:endParaRPr lang="en-US" dirty="0"/>
          </a:p>
          <a:p>
            <a:r>
              <a:rPr lang="en-US" dirty="0"/>
              <a:t>Foul</a:t>
            </a:r>
          </a:p>
          <a:p>
            <a:endParaRPr lang="en-US" dirty="0"/>
          </a:p>
          <a:p>
            <a:r>
              <a:rPr lang="en-US" dirty="0"/>
              <a:t>Occasionally bloody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E55E9-6B3B-602F-9A4F-6186C90FC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5400" y="1886744"/>
            <a:ext cx="47752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3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8672-413D-288A-45B3-4B204240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B822-6372-2685-D56F-4A312EDA7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year old girl</a:t>
            </a:r>
          </a:p>
          <a:p>
            <a:endParaRPr lang="en-US" dirty="0"/>
          </a:p>
          <a:p>
            <a:r>
              <a:rPr lang="en-US" dirty="0"/>
              <a:t>Attends creche</a:t>
            </a:r>
          </a:p>
          <a:p>
            <a:endParaRPr lang="en-US" dirty="0"/>
          </a:p>
          <a:p>
            <a:r>
              <a:rPr lang="en-US" dirty="0"/>
              <a:t>At home with granny and 5 year old cousin</a:t>
            </a:r>
          </a:p>
          <a:p>
            <a:endParaRPr lang="en-US" dirty="0"/>
          </a:p>
          <a:p>
            <a:r>
              <a:rPr lang="en-US" dirty="0"/>
              <a:t>Complaining of sore nose, some serosanguinous ooze noted right side</a:t>
            </a:r>
          </a:p>
        </p:txBody>
      </p:sp>
    </p:spTree>
    <p:extLst>
      <p:ext uri="{BB962C8B-B14F-4D97-AF65-F5344CB8AC3E}">
        <p14:creationId xmlns:p14="http://schemas.microsoft.com/office/powerpoint/2010/main" val="2258812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8672-413D-288A-45B3-4B204240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B822-6372-2685-D56F-4A312EDA73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 year old girl</a:t>
            </a:r>
          </a:p>
          <a:p>
            <a:endParaRPr lang="en-US" dirty="0"/>
          </a:p>
          <a:p>
            <a:r>
              <a:rPr lang="en-US" dirty="0"/>
              <a:t>Attends creche</a:t>
            </a:r>
          </a:p>
          <a:p>
            <a:endParaRPr lang="en-US" dirty="0"/>
          </a:p>
          <a:p>
            <a:r>
              <a:rPr lang="en-US" dirty="0"/>
              <a:t>At home with granny and 5 year old cousin</a:t>
            </a:r>
          </a:p>
          <a:p>
            <a:endParaRPr lang="en-US" dirty="0"/>
          </a:p>
          <a:p>
            <a:r>
              <a:rPr lang="en-US" dirty="0"/>
              <a:t>Complaining of sore nose, some serosanguinous ooze noted right side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CCB0BD-D203-1C29-4F81-8EDD8A08E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395" y="1690688"/>
            <a:ext cx="46324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71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2380-E6AD-E54A-B2AE-A1CECCE4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BATTERY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0DB10E-FB8D-004E-8741-B511AE8C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1126"/>
            <a:ext cx="5157787" cy="823912"/>
          </a:xfrm>
        </p:spPr>
        <p:txBody>
          <a:bodyPr/>
          <a:lstStyle/>
          <a:p>
            <a:r>
              <a:rPr lang="en-US" dirty="0"/>
              <a:t>THEORIES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940611-7EB9-4D43-9708-E3FBECE4F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224088"/>
            <a:ext cx="5157787" cy="368458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E" dirty="0"/>
              <a:t>Leakage of battery contents when seal of plastic and the layer separating the anode and cathode mixtures becomes eroded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Local currents when battery is in contact with nasal mucosa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Pressure ischemic necrosis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Generation of hydroxide through electrolysis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D99141-D58B-EA44-A182-BF0EC283A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701"/>
            <a:ext cx="5183188" cy="823912"/>
          </a:xfrm>
        </p:spPr>
        <p:txBody>
          <a:bodyPr/>
          <a:lstStyle/>
          <a:p>
            <a:r>
              <a:rPr lang="en-US" dirty="0"/>
              <a:t>SEQUELAE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3C2C6-14E3-1645-A043-79958F00B4B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E" dirty="0"/>
              <a:t>As little as 3–6 hours may produce mucosal turbinate and septal ulceration</a:t>
            </a:r>
          </a:p>
          <a:p>
            <a:endParaRPr lang="en-I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81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78936-D22D-149A-6ADB-DB06E33A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SEQUELAE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D852B448-CE80-4AA1-6812-58E5C192F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821" t="14063" r="18902" b="30312"/>
          <a:stretch/>
        </p:blipFill>
        <p:spPr>
          <a:xfrm>
            <a:off x="300236" y="2077520"/>
            <a:ext cx="4261947" cy="3678756"/>
          </a:xfrm>
          <a:prstGeom prst="rect">
            <a:avLst/>
          </a:prstGeom>
        </p:spPr>
      </p:pic>
      <p:pic>
        <p:nvPicPr>
          <p:cNvPr id="9" name="Content Placeholder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DEE74BE-5EB3-4CC5-8C20-6EB0E051B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8" t="27654" r="64501" b="28019"/>
          <a:stretch/>
        </p:blipFill>
        <p:spPr>
          <a:xfrm>
            <a:off x="4562183" y="1787526"/>
            <a:ext cx="4015422" cy="4477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A2E0EA-910F-F748-3637-F456FE01DC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54" b="2797"/>
          <a:stretch/>
        </p:blipFill>
        <p:spPr>
          <a:xfrm>
            <a:off x="8577605" y="1690688"/>
            <a:ext cx="3614395" cy="44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1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6B29-C630-8E3C-DEFD-9D65EF51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42A3A-C166-376A-D104-AF095F49B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 year old boy predominantly right sided epistaxis</a:t>
            </a:r>
          </a:p>
          <a:p>
            <a:endParaRPr lang="en-US" dirty="0"/>
          </a:p>
          <a:p>
            <a:r>
              <a:rPr lang="en-US" dirty="0"/>
              <a:t>3 – 4 per week lasting at least 10 minutes</a:t>
            </a:r>
          </a:p>
          <a:p>
            <a:endParaRPr lang="en-US" dirty="0"/>
          </a:p>
          <a:p>
            <a:r>
              <a:rPr lang="en-US" dirty="0"/>
              <a:t>Profuse</a:t>
            </a:r>
          </a:p>
          <a:p>
            <a:endParaRPr lang="en-US" dirty="0"/>
          </a:p>
          <a:p>
            <a:r>
              <a:rPr lang="en-US" dirty="0"/>
              <a:t>Ipsilateral nasal obstruction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58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CCD48-C2A7-07B4-031A-6BC0E9E3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919" y="190970"/>
            <a:ext cx="7265774" cy="664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02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8928EB-414B-CC08-A76B-84EC1E4CA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474" y="365125"/>
            <a:ext cx="4730986" cy="5681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999A2-C26A-066B-2F91-E244F63C4917}"/>
              </a:ext>
            </a:extLst>
          </p:cNvPr>
          <p:cNvSpPr txBox="1"/>
          <p:nvPr/>
        </p:nvSpPr>
        <p:spPr>
          <a:xfrm>
            <a:off x="5436839" y="1620252"/>
            <a:ext cx="57605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Vividly enhancing mass centred around the sphenopalatine foramen</a:t>
            </a:r>
          </a:p>
        </p:txBody>
      </p:sp>
    </p:spTree>
    <p:extLst>
      <p:ext uri="{BB962C8B-B14F-4D97-AF65-F5344CB8AC3E}">
        <p14:creationId xmlns:p14="http://schemas.microsoft.com/office/powerpoint/2010/main" val="2848377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A049F9-0DF3-B88D-B9E8-B9E55ECAB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230" y="0"/>
            <a:ext cx="6011779" cy="6632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8740D7-B684-7BCE-1436-AD04E7BF715B}"/>
              </a:ext>
            </a:extLst>
          </p:cNvPr>
          <p:cNvSpPr txBox="1"/>
          <p:nvPr/>
        </p:nvSpPr>
        <p:spPr>
          <a:xfrm>
            <a:off x="7379367" y="2243572"/>
            <a:ext cx="34169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Salt and pepper appearance due to flow voids within the tumour</a:t>
            </a:r>
          </a:p>
        </p:txBody>
      </p:sp>
    </p:spTree>
    <p:extLst>
      <p:ext uri="{BB962C8B-B14F-4D97-AF65-F5344CB8AC3E}">
        <p14:creationId xmlns:p14="http://schemas.microsoft.com/office/powerpoint/2010/main" val="242721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F337-529C-92FC-F108-4DBC3C44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9EE31F-31DA-CD33-6638-431820F7C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187" y="199232"/>
            <a:ext cx="7447679" cy="198675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EDFF7F6-9193-3A37-AEDF-9D672196F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0" t="48415" r="11887" b="33824"/>
          <a:stretch/>
        </p:blipFill>
        <p:spPr>
          <a:xfrm>
            <a:off x="704850" y="4993481"/>
            <a:ext cx="10925120" cy="1534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4C38F-9645-B3B3-68EA-4B19A3BE2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377" y="2655386"/>
            <a:ext cx="7096125" cy="19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53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A29B9B-13D3-04CF-3480-8A88D2D2C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533" y="951901"/>
            <a:ext cx="6163944" cy="4954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D17F3-4801-03D0-6D3D-CB1A099AE215}"/>
              </a:ext>
            </a:extLst>
          </p:cNvPr>
          <p:cNvSpPr txBox="1"/>
          <p:nvPr/>
        </p:nvSpPr>
        <p:spPr>
          <a:xfrm>
            <a:off x="7772005" y="1813034"/>
            <a:ext cx="3295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Define?</a:t>
            </a:r>
          </a:p>
          <a:p>
            <a:endParaRPr lang="en-US" sz="2400" dirty="0"/>
          </a:p>
          <a:p>
            <a:r>
              <a:rPr lang="en-US" sz="2400" dirty="0"/>
              <a:t>Differential diagnosis?</a:t>
            </a:r>
          </a:p>
          <a:p>
            <a:endParaRPr lang="en-US" sz="2400" dirty="0"/>
          </a:p>
          <a:p>
            <a:r>
              <a:rPr lang="en-US" sz="2400" dirty="0"/>
              <a:t>Blood supply?</a:t>
            </a:r>
          </a:p>
        </p:txBody>
      </p:sp>
    </p:spTree>
    <p:extLst>
      <p:ext uri="{BB962C8B-B14F-4D97-AF65-F5344CB8AC3E}">
        <p14:creationId xmlns:p14="http://schemas.microsoft.com/office/powerpoint/2010/main" val="3118427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F0866-3F00-DEB4-4E7E-8D5D4522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BLOOD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4CC4C-9181-B076-804F-2169733D1E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IE" b="0" u="none" strike="noStrike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External Carotid Artery</a:t>
            </a:r>
            <a:r>
              <a:rPr lang="en-IE" b="0" dirty="0">
                <a:effectLst/>
              </a:rPr>
              <a:t>: (Majority)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b="0" u="none" strike="noStrike" dirty="0">
                <a:effectLst/>
              </a:rPr>
              <a:t>IMAX</a:t>
            </a:r>
            <a:endParaRPr lang="en-IE" b="0" dirty="0"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b="0" u="none" strike="noStrike" dirty="0">
                <a:effectLst/>
              </a:rPr>
              <a:t>Ascending pharyngeal</a:t>
            </a:r>
            <a:endParaRPr lang="en-IE" b="0" dirty="0"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b="0" dirty="0">
                <a:effectLst/>
              </a:rPr>
              <a:t>Palatine arteries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u="none" strike="noStrike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Internal Carotid Artery</a:t>
            </a:r>
            <a:r>
              <a:rPr lang="en-IE" b="0" dirty="0">
                <a:effectLst/>
              </a:rPr>
              <a:t>: </a:t>
            </a:r>
          </a:p>
          <a:p>
            <a:pPr marL="0" indent="0" algn="l">
              <a:buNone/>
            </a:pPr>
            <a:r>
              <a:rPr lang="en-IE" dirty="0"/>
              <a:t>   </a:t>
            </a:r>
            <a:r>
              <a:rPr lang="en-IE" b="0" dirty="0">
                <a:effectLst/>
              </a:rPr>
              <a:t>(Usually larger tumours)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b="0" dirty="0">
                <a:effectLst/>
              </a:rPr>
              <a:t>Sphenoidal branches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IE" b="0" u="none" strike="noStrike" dirty="0">
                <a:effectLst/>
              </a:rPr>
              <a:t>Ophthalmic artery</a:t>
            </a:r>
            <a:endParaRPr lang="en-IE" b="0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A7FF4C-A173-4BF4-46D9-99DF4EEF2D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72202" y="997577"/>
            <a:ext cx="5591203" cy="5179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A6FD03-BA44-41A3-06B0-315AA3BDB6E7}"/>
              </a:ext>
            </a:extLst>
          </p:cNvPr>
          <p:cNvSpPr/>
          <p:nvPr/>
        </p:nvSpPr>
        <p:spPr>
          <a:xfrm>
            <a:off x="6019800" y="866274"/>
            <a:ext cx="1038726" cy="1187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22AEC1-106A-813D-908E-75FF8442B8C3}"/>
              </a:ext>
            </a:extLst>
          </p:cNvPr>
          <p:cNvSpPr/>
          <p:nvPr/>
        </p:nvSpPr>
        <p:spPr>
          <a:xfrm>
            <a:off x="7297419" y="257385"/>
            <a:ext cx="4465985" cy="1187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0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29B1-D341-05A1-CE5C-4A479E3F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RADKOWSKI STAGING SYSTEM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07DC16-7B10-199A-23A2-4BA045878D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81463"/>
              </p:ext>
            </p:extLst>
          </p:nvPr>
        </p:nvGraphicFramePr>
        <p:xfrm>
          <a:off x="387927" y="1811771"/>
          <a:ext cx="11374582" cy="4681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8956">
                  <a:extLst>
                    <a:ext uri="{9D8B030D-6E8A-4147-A177-3AD203B41FA5}">
                      <a16:colId xmlns:a16="http://schemas.microsoft.com/office/drawing/2014/main" val="93344446"/>
                    </a:ext>
                  </a:extLst>
                </a:gridCol>
                <a:gridCol w="7695626">
                  <a:extLst>
                    <a:ext uri="{9D8B030D-6E8A-4147-A177-3AD203B41FA5}">
                      <a16:colId xmlns:a16="http://schemas.microsoft.com/office/drawing/2014/main" val="1087676695"/>
                    </a:ext>
                  </a:extLst>
                </a:gridCol>
              </a:tblGrid>
              <a:tr h="4287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730178"/>
                  </a:ext>
                </a:extLst>
              </a:tr>
              <a:tr h="4287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Limited to nose/nasopharynx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246297"/>
                  </a:ext>
                </a:extLst>
              </a:tr>
              <a:tr h="4287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Extension into one or more sinuses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79152"/>
                  </a:ext>
                </a:extLst>
              </a:tr>
              <a:tr h="4287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Minimal extension into pterygopalatine fossa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013285"/>
                  </a:ext>
                </a:extLst>
              </a:tr>
              <a:tr h="7400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Occupation of pterygopalatine fossa, with/without erosion of the orbital apex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73842"/>
                  </a:ext>
                </a:extLst>
              </a:tr>
              <a:tr h="10572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Involvement of infratemporal fossa, with/without extension to cheek or posteriorly to the pterygoid plates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793432"/>
                  </a:ext>
                </a:extLst>
              </a:tr>
              <a:tr h="4287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Erosion of skull base, minimal intracranial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059949"/>
                  </a:ext>
                </a:extLst>
              </a:tr>
              <a:tr h="74004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Erosion of skull base, extensive intracranial component, +/- cavernous sinus involvement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542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604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179F5-75CB-E022-9D32-C2A9A3AC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1CBAC-3C65-174F-A4F3-2CCF42AB3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0818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SURGERY</a:t>
            </a:r>
          </a:p>
          <a:p>
            <a:r>
              <a:rPr lang="en-US" dirty="0"/>
              <a:t>Endoscopic vs open approach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2F55A3-6EB3-1B38-CB00-D63D4686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09" y="3383996"/>
            <a:ext cx="10716491" cy="310887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EADF28-E700-04A3-9E2F-3D48BFBFB156}"/>
              </a:ext>
            </a:extLst>
          </p:cNvPr>
          <p:cNvSpPr txBox="1">
            <a:spLocks/>
          </p:cNvSpPr>
          <p:nvPr/>
        </p:nvSpPr>
        <p:spPr>
          <a:xfrm>
            <a:off x="6192982" y="1808595"/>
            <a:ext cx="5160818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RADIOTHERAPY (Proton Therapy)</a:t>
            </a:r>
          </a:p>
          <a:p>
            <a:r>
              <a:rPr lang="en-US" dirty="0"/>
              <a:t>Local control 90%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58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2250-4454-D796-EB8A-1178409F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ADJUNCTIVE THERAPIES?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7FF9A-CC48-6EE4-06F6-768A35D0B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AVASTIN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03289-A639-217C-53A0-80DE5E1F1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578194"/>
          </a:xfrm>
        </p:spPr>
        <p:txBody>
          <a:bodyPr>
            <a:normAutofit/>
          </a:bodyPr>
          <a:lstStyle/>
          <a:p>
            <a:r>
              <a:rPr lang="en-US" sz="2400" dirty="0"/>
              <a:t>Anti-VEGF monoclonal antibody</a:t>
            </a:r>
          </a:p>
          <a:p>
            <a:r>
              <a:rPr lang="en-US" sz="2400" dirty="0"/>
              <a:t>JNA overexpresses VEGFR2</a:t>
            </a:r>
          </a:p>
          <a:p>
            <a:r>
              <a:rPr lang="en-US" sz="2400" dirty="0"/>
              <a:t>No clinical data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090AFC-77D6-BEC9-351D-30EC1F6CB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BETA BLOCKADE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CB84107-F5A1-A33A-33DD-769DBAE75D98}"/>
              </a:ext>
            </a:extLst>
          </p:cNvPr>
          <p:cNvSpPr txBox="1">
            <a:spLocks/>
          </p:cNvSpPr>
          <p:nvPr/>
        </p:nvSpPr>
        <p:spPr>
          <a:xfrm>
            <a:off x="927100" y="4929762"/>
            <a:ext cx="5157787" cy="156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4FB3F66-2F11-4156-7389-C29B6DCD23C3}"/>
              </a:ext>
            </a:extLst>
          </p:cNvPr>
          <p:cNvSpPr txBox="1">
            <a:spLocks/>
          </p:cNvSpPr>
          <p:nvPr/>
        </p:nvSpPr>
        <p:spPr>
          <a:xfrm>
            <a:off x="839788" y="407374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CHEMOTHERAPEUTIC AGENTS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7C0EFFF-0CC1-CC45-B152-9A7152AD6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2451" y="5011109"/>
            <a:ext cx="5183188" cy="1316038"/>
          </a:xfrm>
        </p:spPr>
        <p:txBody>
          <a:bodyPr>
            <a:normAutofit/>
          </a:bodyPr>
          <a:lstStyle/>
          <a:p>
            <a:r>
              <a:rPr lang="en-US" sz="2000" dirty="0"/>
              <a:t>Not widely used</a:t>
            </a:r>
          </a:p>
          <a:p>
            <a:r>
              <a:rPr lang="en-US" sz="2000" dirty="0"/>
              <a:t>Small case series describe benefit in advanced stage, not statistically significant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B09D927-D99C-5729-4EFA-A6D6189EDF89}"/>
              </a:ext>
            </a:extLst>
          </p:cNvPr>
          <p:cNvSpPr txBox="1">
            <a:spLocks/>
          </p:cNvSpPr>
          <p:nvPr/>
        </p:nvSpPr>
        <p:spPr>
          <a:xfrm>
            <a:off x="6312451" y="4083269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ANTI-ANDROGEN/HORMONAL THERAPY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7DC23B0-9F97-0D60-CCAA-60751A4F3A36}"/>
              </a:ext>
            </a:extLst>
          </p:cNvPr>
          <p:cNvSpPr txBox="1">
            <a:spLocks/>
          </p:cNvSpPr>
          <p:nvPr/>
        </p:nvSpPr>
        <p:spPr>
          <a:xfrm>
            <a:off x="839787" y="4929762"/>
            <a:ext cx="5157787" cy="1578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Not routinely recommended</a:t>
            </a:r>
          </a:p>
          <a:p>
            <a:r>
              <a:rPr lang="en-US" sz="2000" dirty="0"/>
              <a:t>Can be used in recurrence or highly aggressive growth patterns</a:t>
            </a:r>
          </a:p>
          <a:p>
            <a:endParaRPr lang="en-US" b="1" dirty="0"/>
          </a:p>
          <a:p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4EB6A29-12C9-B432-3B29-FFCDC2C6E96D}"/>
              </a:ext>
            </a:extLst>
          </p:cNvPr>
          <p:cNvSpPr txBox="1">
            <a:spLocks/>
          </p:cNvSpPr>
          <p:nvPr/>
        </p:nvSpPr>
        <p:spPr>
          <a:xfrm>
            <a:off x="6194427" y="2558119"/>
            <a:ext cx="5183188" cy="131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May induce apoptosis due to involvement of beta 1 receptors in angiogenesis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2E808-2747-BAF8-A00C-B29BD90A984B}"/>
              </a:ext>
            </a:extLst>
          </p:cNvPr>
          <p:cNvSpPr/>
          <p:nvPr/>
        </p:nvSpPr>
        <p:spPr>
          <a:xfrm>
            <a:off x="665163" y="2045932"/>
            <a:ext cx="4504723" cy="198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784650-0C17-1982-E8E0-426A299A867D}"/>
              </a:ext>
            </a:extLst>
          </p:cNvPr>
          <p:cNvSpPr/>
          <p:nvPr/>
        </p:nvSpPr>
        <p:spPr>
          <a:xfrm>
            <a:off x="690563" y="4382732"/>
            <a:ext cx="4504723" cy="198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3C289D-D7D8-6767-CD49-FBFF4767BA9A}"/>
              </a:ext>
            </a:extLst>
          </p:cNvPr>
          <p:cNvSpPr/>
          <p:nvPr/>
        </p:nvSpPr>
        <p:spPr>
          <a:xfrm>
            <a:off x="6096000" y="1861700"/>
            <a:ext cx="5281615" cy="1980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E8BAAC-BA6B-2496-44A3-F71A80DA58D3}"/>
              </a:ext>
            </a:extLst>
          </p:cNvPr>
          <p:cNvSpPr/>
          <p:nvPr/>
        </p:nvSpPr>
        <p:spPr>
          <a:xfrm>
            <a:off x="6194427" y="4073744"/>
            <a:ext cx="5281615" cy="22534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54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712B-B3A9-9416-5320-BB77CF99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 TO KNOW….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CDEEC4-F947-3ED9-3DFE-74AF5AF03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0.05% all head and neck tumours</a:t>
            </a:r>
          </a:p>
          <a:p>
            <a:endParaRPr lang="en-US" dirty="0"/>
          </a:p>
          <a:p>
            <a:r>
              <a:rPr lang="en-US" dirty="0"/>
              <a:t>Recurrence rate of 30%</a:t>
            </a:r>
          </a:p>
          <a:p>
            <a:endParaRPr lang="en-US" dirty="0"/>
          </a:p>
          <a:p>
            <a:r>
              <a:rPr lang="en-IE" b="0" i="0" dirty="0">
                <a:effectLst/>
              </a:rPr>
              <a:t>Significant androgen stimulation is hypothesized </a:t>
            </a:r>
          </a:p>
          <a:p>
            <a:pPr lvl="1"/>
            <a:r>
              <a:rPr lang="en-IE" b="0" i="0" dirty="0">
                <a:effectLst/>
              </a:rPr>
              <a:t>Early-onset JNA (EOJNA)</a:t>
            </a:r>
          </a:p>
          <a:p>
            <a:pPr lvl="1"/>
            <a:r>
              <a:rPr lang="en-IE" dirty="0"/>
              <a:t>Systematic review (Gruber et al) identified 28 female patients</a:t>
            </a:r>
          </a:p>
          <a:p>
            <a:pPr lvl="1"/>
            <a:r>
              <a:rPr lang="en-US" dirty="0"/>
              <a:t>Some argue chromosomal analysis should take place</a:t>
            </a:r>
          </a:p>
          <a:p>
            <a:pPr lvl="1"/>
            <a:r>
              <a:rPr lang="en-IE" dirty="0"/>
              <a:t>Rare in &gt;30 age, case report female aged 68 (Ralli et al)</a:t>
            </a:r>
            <a:endParaRPr lang="en-IE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6565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90E0-9122-0CC2-EB21-C965BF16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7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A053A6-4CE1-5710-AF8F-9EE7A40B9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52"/>
          <a:stretch/>
        </p:blipFill>
        <p:spPr>
          <a:xfrm>
            <a:off x="1914525" y="1690688"/>
            <a:ext cx="7607300" cy="45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9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F93D8-EACA-FC5A-892A-469116189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60435-AC92-1F08-04A5-28E73A6E2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Who?</a:t>
            </a:r>
          </a:p>
          <a:p>
            <a:endParaRPr lang="en-US" dirty="0"/>
          </a:p>
          <a:p>
            <a:r>
              <a:rPr lang="en-US" dirty="0"/>
              <a:t>When?</a:t>
            </a:r>
          </a:p>
          <a:p>
            <a:endParaRPr lang="en-US" dirty="0"/>
          </a:p>
          <a:p>
            <a:r>
              <a:rPr lang="en-US" dirty="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408973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F2E482-DEFF-6E42-3906-8027931E6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395" y="0"/>
            <a:ext cx="4965210" cy="69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20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B1D5-87B1-6908-FF80-A9FFF1FC8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AAC3-C7F2-87EF-0015-011D1837D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290"/>
            <a:ext cx="11813058" cy="5032375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Duration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Side of bleeding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Periodicity of episodes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Frequency of episodes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Associated nasal discharge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History of nasal trauma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Bleeding from other sites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Past history of easy bruising/ bleeding problems/haematological abnormality/malignancy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Family history of bleeding disorders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0" i="0" dirty="0">
                <a:effectLst/>
              </a:rPr>
              <a:t>Medications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BE146-C95D-8820-AD50-2082E939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CF240B-0F8E-B1B2-57B8-0390FFD8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3" t="2900" r="1853" b="3174"/>
          <a:stretch/>
        </p:blipFill>
        <p:spPr>
          <a:xfrm>
            <a:off x="2039566" y="1536079"/>
            <a:ext cx="8112868" cy="47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1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5536-A240-31C4-E389-A1B9839A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AA948-EE02-8943-B5F8-1BAE70B5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Uncommon &lt;2 years – consider NAI or bleeding disorder</a:t>
            </a:r>
          </a:p>
          <a:p>
            <a:endParaRPr lang="en-US" dirty="0"/>
          </a:p>
          <a:p>
            <a:r>
              <a:rPr lang="en-US" dirty="0"/>
              <a:t>Beware tumour/foreign body</a:t>
            </a:r>
          </a:p>
          <a:p>
            <a:endParaRPr lang="en-US" dirty="0"/>
          </a:p>
          <a:p>
            <a:r>
              <a:rPr lang="en-US" dirty="0"/>
              <a:t>Follow stepwise approach/ATLS protocol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Common FRCS question</a:t>
            </a:r>
          </a:p>
          <a:p>
            <a:endParaRPr lang="en-US" dirty="0"/>
          </a:p>
          <a:p>
            <a:r>
              <a:rPr lang="en-US" dirty="0"/>
              <a:t>High quality Irish research!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89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birds flying over water&#10;&#10;Description automatically generated">
            <a:extLst>
              <a:ext uri="{FF2B5EF4-FFF2-40B4-BE49-F238E27FC236}">
                <a16:creationId xmlns:a16="http://schemas.microsoft.com/office/drawing/2014/main" id="{FAD4E40A-51F2-04D4-ABFA-F77ABFFF0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176" y="220209"/>
            <a:ext cx="8545647" cy="6417582"/>
          </a:xfrm>
        </p:spPr>
      </p:pic>
    </p:spTree>
    <p:extLst>
      <p:ext uri="{BB962C8B-B14F-4D97-AF65-F5344CB8AC3E}">
        <p14:creationId xmlns:p14="http://schemas.microsoft.com/office/powerpoint/2010/main" val="330818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D10B3-F772-6A3B-980D-D79541F3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</a:p>
        </p:txBody>
      </p:sp>
      <p:pic>
        <p:nvPicPr>
          <p:cNvPr id="5" name="Content Placeholder 4" descr="A person with a finger on their nose&#10;&#10;Description automatically generated">
            <a:extLst>
              <a:ext uri="{FF2B5EF4-FFF2-40B4-BE49-F238E27FC236}">
                <a16:creationId xmlns:a16="http://schemas.microsoft.com/office/drawing/2014/main" id="{34C583CF-AE45-9D92-8F9B-FAE3425865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735" t="19446" r="5192" b="24735"/>
          <a:stretch/>
        </p:blipFill>
        <p:spPr>
          <a:xfrm>
            <a:off x="7300913" y="694264"/>
            <a:ext cx="4329114" cy="58764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35ADF-B053-90B8-5A40-A572DE61A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en-US" dirty="0"/>
              <a:t>Nose picking</a:t>
            </a:r>
          </a:p>
          <a:p>
            <a:r>
              <a:rPr lang="en-US" dirty="0"/>
              <a:t>Nasal dryness</a:t>
            </a:r>
          </a:p>
          <a:p>
            <a:r>
              <a:rPr lang="en-US" dirty="0"/>
              <a:t>Rhinitis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Foreign body</a:t>
            </a:r>
          </a:p>
          <a:p>
            <a:r>
              <a:rPr lang="en-US" dirty="0"/>
              <a:t>Tumour</a:t>
            </a:r>
          </a:p>
          <a:p>
            <a:r>
              <a:rPr lang="en-US" dirty="0"/>
              <a:t>Bleeding diathesis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7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F3FC-4695-0C79-C694-E29CEC93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INHERITED BLEEDING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800E9-E0B2-9CFD-A81C-6A1C94CDC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989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IE" b="1" dirty="0">
                <a:latin typeface="Open Sans" panose="020B0606030504020204" pitchFamily="34" charset="0"/>
              </a:rPr>
              <a:t>Von Willebrand disease (VWD)</a:t>
            </a:r>
            <a:r>
              <a:rPr lang="en-IE" dirty="0">
                <a:latin typeface="Open Sans" panose="020B0606030504020204" pitchFamily="34" charset="0"/>
              </a:rPr>
              <a:t> </a:t>
            </a:r>
          </a:p>
          <a:p>
            <a:pPr lvl="1"/>
            <a:r>
              <a:rPr lang="en-IE" dirty="0">
                <a:latin typeface="Open Sans" panose="020B0606030504020204" pitchFamily="34" charset="0"/>
              </a:rPr>
              <a:t>Most common </a:t>
            </a:r>
          </a:p>
          <a:p>
            <a:pPr lvl="1"/>
            <a:r>
              <a:rPr lang="en-IE" dirty="0">
                <a:latin typeface="Open Sans" panose="020B0606030504020204" pitchFamily="34" charset="0"/>
              </a:rPr>
              <a:t>Different types</a:t>
            </a:r>
          </a:p>
          <a:p>
            <a:endParaRPr lang="en-IE" dirty="0"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1" i="0" dirty="0">
                <a:effectLst/>
                <a:latin typeface="Open Sans" panose="020B0606030504020204" pitchFamily="34" charset="0"/>
              </a:rPr>
              <a:t>Combined deficiency of the vitamin K–dependent clotting factors (VKCFD)</a:t>
            </a:r>
          </a:p>
          <a:p>
            <a:pPr lvl="1"/>
            <a:r>
              <a:rPr lang="en-IE" b="0" i="0" dirty="0">
                <a:effectLst/>
                <a:latin typeface="Open Sans" panose="020B0606030504020204" pitchFamily="34" charset="0"/>
              </a:rPr>
              <a:t>II, VII, IX, and X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BC697-4FA1-F519-E5C0-5C27A27B6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9168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IE" b="1" i="0" dirty="0">
                <a:effectLst/>
                <a:latin typeface="Open Sans" panose="020B0606030504020204" pitchFamily="34" charset="0"/>
              </a:rPr>
              <a:t>Haemophilia A</a:t>
            </a:r>
            <a:endParaRPr lang="en-IE" b="0" i="0" dirty="0">
              <a:effectLst/>
              <a:latin typeface="Open Sans" panose="020B0606030504020204" pitchFamily="34" charset="0"/>
            </a:endParaRPr>
          </a:p>
          <a:p>
            <a:pPr lvl="1"/>
            <a:r>
              <a:rPr lang="en-IE" b="0" i="0" dirty="0">
                <a:effectLst/>
                <a:latin typeface="Open Sans" panose="020B0606030504020204" pitchFamily="34" charset="0"/>
              </a:rPr>
              <a:t>Most common</a:t>
            </a:r>
          </a:p>
          <a:p>
            <a:pPr lvl="1"/>
            <a:r>
              <a:rPr lang="en-IE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E" dirty="0">
                <a:latin typeface="Open Sans" panose="020B0606030504020204" pitchFamily="34" charset="0"/>
              </a:rPr>
              <a:t>Deficiency </a:t>
            </a:r>
            <a:r>
              <a:rPr lang="en-IE" b="0" i="0" dirty="0">
                <a:effectLst/>
                <a:latin typeface="Open Sans" panose="020B0606030504020204" pitchFamily="34" charset="0"/>
              </a:rPr>
              <a:t>factor VIII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E" b="0" i="0" dirty="0"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1" i="0" dirty="0">
                <a:effectLst/>
                <a:latin typeface="Open Sans" panose="020B0606030504020204" pitchFamily="34" charset="0"/>
              </a:rPr>
              <a:t>Haemophilia B,</a:t>
            </a:r>
            <a:r>
              <a:rPr lang="en-IE" b="0" i="0" dirty="0">
                <a:effectLst/>
                <a:latin typeface="Open Sans" panose="020B0606030504020204" pitchFamily="34" charset="0"/>
              </a:rPr>
              <a:t> </a:t>
            </a:r>
          </a:p>
          <a:p>
            <a:pPr lvl="1"/>
            <a:r>
              <a:rPr lang="en-IE" dirty="0">
                <a:latin typeface="Open Sans" panose="020B0606030504020204" pitchFamily="34" charset="0"/>
              </a:rPr>
              <a:t>Deficiency </a:t>
            </a:r>
            <a:r>
              <a:rPr lang="en-IE" b="0" i="0" dirty="0">
                <a:effectLst/>
                <a:latin typeface="Open Sans" panose="020B0606030504020204" pitchFamily="34" charset="0"/>
              </a:rPr>
              <a:t>factor IX</a:t>
            </a:r>
          </a:p>
          <a:p>
            <a:endParaRPr lang="en-IE" b="0" i="0" dirty="0"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E" b="1" i="0" dirty="0">
                <a:effectLst/>
                <a:latin typeface="Open Sans" panose="020B0606030504020204" pitchFamily="34" charset="0"/>
              </a:rPr>
              <a:t>Haemophilia C</a:t>
            </a:r>
          </a:p>
          <a:p>
            <a:pPr lvl="1"/>
            <a:r>
              <a:rPr lang="en-IE" dirty="0">
                <a:latin typeface="Open Sans" panose="020B0606030504020204" pitchFamily="34" charset="0"/>
              </a:rPr>
              <a:t>R</a:t>
            </a:r>
            <a:r>
              <a:rPr lang="en-IE" b="0" i="0" dirty="0">
                <a:effectLst/>
                <a:latin typeface="Open Sans" panose="020B0606030504020204" pitchFamily="34" charset="0"/>
              </a:rPr>
              <a:t>are</a:t>
            </a:r>
          </a:p>
          <a:p>
            <a:pPr lvl="1"/>
            <a:r>
              <a:rPr lang="en-IE" dirty="0">
                <a:latin typeface="Open Sans" panose="020B0606030504020204" pitchFamily="34" charset="0"/>
              </a:rPr>
              <a:t>Deficiency</a:t>
            </a:r>
            <a:r>
              <a:rPr lang="en-IE" b="0" i="0" dirty="0">
                <a:effectLst/>
                <a:latin typeface="Open Sans" panose="020B0606030504020204" pitchFamily="34" charset="0"/>
              </a:rPr>
              <a:t> XI</a:t>
            </a:r>
          </a:p>
          <a:p>
            <a:pPr lvl="1"/>
            <a:r>
              <a:rPr lang="en-IE" dirty="0">
                <a:latin typeface="Open Sans" panose="020B0606030504020204" pitchFamily="34" charset="0"/>
              </a:rPr>
              <a:t>Autosomal recessive</a:t>
            </a:r>
            <a:endParaRPr lang="en-IE" b="0" i="0" dirty="0"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FD689CF-087B-2909-30F5-ACAB2CFC7917}"/>
              </a:ext>
            </a:extLst>
          </p:cNvPr>
          <p:cNvSpPr/>
          <p:nvPr/>
        </p:nvSpPr>
        <p:spPr>
          <a:xfrm>
            <a:off x="10395283" y="1825625"/>
            <a:ext cx="786064" cy="2416091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49326-438B-F084-5E68-430010599E30}"/>
              </a:ext>
            </a:extLst>
          </p:cNvPr>
          <p:cNvSpPr txBox="1"/>
          <p:nvPr/>
        </p:nvSpPr>
        <p:spPr>
          <a:xfrm>
            <a:off x="11181347" y="2782669"/>
            <a:ext cx="886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 linked </a:t>
            </a:r>
          </a:p>
          <a:p>
            <a:r>
              <a:rPr lang="en-US" sz="1400" dirty="0"/>
              <a:t>Recessive</a:t>
            </a:r>
          </a:p>
        </p:txBody>
      </p:sp>
    </p:spTree>
    <p:extLst>
      <p:ext uri="{BB962C8B-B14F-4D97-AF65-F5344CB8AC3E}">
        <p14:creationId xmlns:p14="http://schemas.microsoft.com/office/powerpoint/2010/main" val="416241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49D6A7B-EEB6-6E7A-5328-C7E955EFD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00" t="25625" r="52871" b="44793"/>
          <a:stretch/>
        </p:blipFill>
        <p:spPr>
          <a:xfrm>
            <a:off x="2261937" y="572676"/>
            <a:ext cx="7908758" cy="59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95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9949-8393-D55F-871C-7436C4EE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DD99A-B61C-2F42-CBEB-6E81E4FF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Define?</a:t>
            </a:r>
          </a:p>
          <a:p>
            <a:pPr lvl="1"/>
            <a:r>
              <a:rPr lang="en-US" dirty="0"/>
              <a:t>An autosomal dominant disorder affecting the contractile elements of blood vessels leading to abnormal blood vessels that bleed easily</a:t>
            </a:r>
          </a:p>
          <a:p>
            <a:endParaRPr lang="en-US" dirty="0"/>
          </a:p>
          <a:p>
            <a:r>
              <a:rPr lang="en-US" dirty="0"/>
              <a:t>Criteria</a:t>
            </a:r>
          </a:p>
          <a:p>
            <a:pPr lvl="1"/>
            <a:r>
              <a:rPr lang="en-US" dirty="0"/>
              <a:t>Cura</a:t>
            </a:r>
            <a:r>
              <a:rPr lang="en-IE" b="0" i="0" dirty="0">
                <a:effectLst/>
                <a:latin typeface="Google Sans"/>
              </a:rPr>
              <a:t>ç</a:t>
            </a:r>
            <a:r>
              <a:rPr lang="en-US" dirty="0"/>
              <a:t>ao </a:t>
            </a:r>
          </a:p>
          <a:p>
            <a:endParaRPr lang="en-US" dirty="0"/>
          </a:p>
          <a:p>
            <a:r>
              <a:rPr lang="en-US" dirty="0"/>
              <a:t>Treatment options?</a:t>
            </a:r>
          </a:p>
          <a:p>
            <a:pPr lvl="1"/>
            <a:r>
              <a:rPr lang="en-US" dirty="0"/>
              <a:t>HHT centre</a:t>
            </a:r>
          </a:p>
          <a:p>
            <a:pPr lvl="1"/>
            <a:r>
              <a:rPr lang="en-US" dirty="0"/>
              <a:t>MDT approach</a:t>
            </a:r>
          </a:p>
          <a:p>
            <a:pPr lvl="1"/>
            <a:r>
              <a:rPr lang="en-US" dirty="0"/>
              <a:t>Conservative/medical, surgical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21227</TotalTime>
  <Words>1369</Words>
  <Application>Microsoft Macintosh PowerPoint</Application>
  <PresentationFormat>Widescreen</PresentationFormat>
  <Paragraphs>406</Paragraphs>
  <Slides>51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Calibri Light</vt:lpstr>
      <vt:lpstr>Cambria</vt:lpstr>
      <vt:lpstr>ElsevierGulliver</vt:lpstr>
      <vt:lpstr>Google Sans</vt:lpstr>
      <vt:lpstr>inherit</vt:lpstr>
      <vt:lpstr>Lato</vt:lpstr>
      <vt:lpstr>Open Sans</vt:lpstr>
      <vt:lpstr>system-ui</vt:lpstr>
      <vt:lpstr>Office Theme</vt:lpstr>
      <vt:lpstr>PAEDIATRIC EPISTAXIS</vt:lpstr>
      <vt:lpstr>CONTENTS</vt:lpstr>
      <vt:lpstr>INTRODUCTION</vt:lpstr>
      <vt:lpstr>PowerPoint Presentation</vt:lpstr>
      <vt:lpstr>ANATOMY</vt:lpstr>
      <vt:lpstr>RISK FACTORS</vt:lpstr>
      <vt:lpstr>INHERITED BLEEDING DISORDERS</vt:lpstr>
      <vt:lpstr>PowerPoint Presentation</vt:lpstr>
      <vt:lpstr>HHT</vt:lpstr>
      <vt:lpstr>EPISTAXIS SEVERITY SCORE</vt:lpstr>
      <vt:lpstr>ACQUIRED BLEEDING DISORDERS</vt:lpstr>
      <vt:lpstr>CASE 1</vt:lpstr>
      <vt:lpstr>SUSPECTED BLEEDING DISORDER?</vt:lpstr>
      <vt:lpstr>PowerPoint Presentation</vt:lpstr>
      <vt:lpstr>PowerPoint Presentation</vt:lpstr>
      <vt:lpstr>NASEPTIN </vt:lpstr>
      <vt:lpstr>SILVER NITRATE</vt:lpstr>
      <vt:lpstr>DOSING GUIDANCE FOR TOPICAL APPLICATION OF 5% LIDOCAINE AND 0.5% PHENYLEPHRINE</vt:lpstr>
      <vt:lpstr>CASE 2</vt:lpstr>
      <vt:lpstr>THEATRE?</vt:lpstr>
      <vt:lpstr>THEATRE</vt:lpstr>
      <vt:lpstr>PowerPoint Presentation</vt:lpstr>
      <vt:lpstr>CASE 3 </vt:lpstr>
      <vt:lpstr>BLOOD SUPPLY?</vt:lpstr>
      <vt:lpstr>CLASS OF SHOCK</vt:lpstr>
      <vt:lpstr>PowerPoint Presentation</vt:lpstr>
      <vt:lpstr>WEIGHT CALCULATION PAEDIATRICS</vt:lpstr>
      <vt:lpstr>TRANEXAMIC ACID</vt:lpstr>
      <vt:lpstr>WHEN TO TRANSFUSE</vt:lpstr>
      <vt:lpstr>CASE 4 </vt:lpstr>
      <vt:lpstr>CASE 4 </vt:lpstr>
      <vt:lpstr>CASE 5</vt:lpstr>
      <vt:lpstr>CASE 5</vt:lpstr>
      <vt:lpstr>BUTTON BATTERY</vt:lpstr>
      <vt:lpstr>SEQUELAE</vt:lpstr>
      <vt:lpstr>CASE 6 </vt:lpstr>
      <vt:lpstr>PowerPoint Presentation</vt:lpstr>
      <vt:lpstr>PowerPoint Presentation</vt:lpstr>
      <vt:lpstr>PowerPoint Presentation</vt:lpstr>
      <vt:lpstr>PowerPoint Presentation</vt:lpstr>
      <vt:lpstr>BLOOD SUPPLY</vt:lpstr>
      <vt:lpstr>RADKOWSKI STAGING SYSTEM </vt:lpstr>
      <vt:lpstr>TREATMENT OPTIONS</vt:lpstr>
      <vt:lpstr>ADJUNCTIVE THERAPIES?</vt:lpstr>
      <vt:lpstr>OTHER THINGS TO KNOW….</vt:lpstr>
      <vt:lpstr>CASE 7 </vt:lpstr>
      <vt:lpstr>CASE 6</vt:lpstr>
      <vt:lpstr>PowerPoint Presentation</vt:lpstr>
      <vt:lpstr>SUMMARY: HISTORY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EPISTAXIS</dc:title>
  <dc:creator>Emma Keane</dc:creator>
  <cp:lastModifiedBy>Emma Keane</cp:lastModifiedBy>
  <cp:revision>90</cp:revision>
  <dcterms:created xsi:type="dcterms:W3CDTF">2024-01-08T17:07:13Z</dcterms:created>
  <dcterms:modified xsi:type="dcterms:W3CDTF">2024-02-09T10:41:17Z</dcterms:modified>
</cp:coreProperties>
</file>