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330" r:id="rId3"/>
    <p:sldId id="289" r:id="rId4"/>
    <p:sldId id="260" r:id="rId5"/>
    <p:sldId id="262" r:id="rId6"/>
    <p:sldId id="261" r:id="rId7"/>
    <p:sldId id="263" r:id="rId8"/>
    <p:sldId id="287" r:id="rId9"/>
    <p:sldId id="321" r:id="rId10"/>
    <p:sldId id="306" r:id="rId11"/>
    <p:sldId id="303" r:id="rId12"/>
    <p:sldId id="299" r:id="rId13"/>
    <p:sldId id="268" r:id="rId14"/>
    <p:sldId id="258" r:id="rId15"/>
    <p:sldId id="305" r:id="rId16"/>
    <p:sldId id="328" r:id="rId17"/>
    <p:sldId id="276" r:id="rId18"/>
    <p:sldId id="297" r:id="rId19"/>
    <p:sldId id="315" r:id="rId20"/>
    <p:sldId id="296" r:id="rId21"/>
    <p:sldId id="316" r:id="rId22"/>
    <p:sldId id="329" r:id="rId23"/>
    <p:sldId id="317" r:id="rId24"/>
    <p:sldId id="302" r:id="rId25"/>
    <p:sldId id="314" r:id="rId26"/>
    <p:sldId id="2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62"/>
    <p:restoredTop sz="92738"/>
  </p:normalViewPr>
  <p:slideViewPr>
    <p:cSldViewPr snapToGrid="0" snapToObjects="1">
      <p:cViewPr varScale="1">
        <p:scale>
          <a:sx n="107" d="100"/>
          <a:sy n="107" d="100"/>
        </p:scale>
        <p:origin x="1134" y="102"/>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600176-EA10-B14A-A8B9-E071F76C18E4}" type="datetimeFigureOut">
              <a:rPr lang="en-US" smtClean="0"/>
              <a:t>6/30/2023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89875-F89A-F341-85EE-47506B5CF52A}" type="slidenum">
              <a:rPr lang="en-US" smtClean="0"/>
              <a:t>‹#›</a:t>
            </a:fld>
            <a:endParaRPr lang="en-US" dirty="0"/>
          </a:p>
        </p:txBody>
      </p:sp>
    </p:spTree>
    <p:extLst>
      <p:ext uri="{BB962C8B-B14F-4D97-AF65-F5344CB8AC3E}">
        <p14:creationId xmlns:p14="http://schemas.microsoft.com/office/powerpoint/2010/main" val="135497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089875-F89A-F341-85EE-47506B5CF52A}" type="slidenum">
              <a:rPr lang="en-US" smtClean="0"/>
              <a:t>3</a:t>
            </a:fld>
            <a:endParaRPr lang="en-US" dirty="0"/>
          </a:p>
        </p:txBody>
      </p:sp>
    </p:spTree>
    <p:extLst>
      <p:ext uri="{BB962C8B-B14F-4D97-AF65-F5344CB8AC3E}">
        <p14:creationId xmlns:p14="http://schemas.microsoft.com/office/powerpoint/2010/main" val="1157362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2A26C2B-B781-2A42-8690-F227BEB4177C}" type="datetimeFigureOut">
              <a:rPr lang="en-US" smtClean="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849541-94C0-D645-87B6-AA2118E9118A}" type="slidenum">
              <a:rPr lang="en-US" smtClean="0"/>
              <a:t>‹#›</a:t>
            </a:fld>
            <a:endParaRPr lang="en-US" dirty="0"/>
          </a:p>
        </p:txBody>
      </p:sp>
    </p:spTree>
    <p:extLst>
      <p:ext uri="{BB962C8B-B14F-4D97-AF65-F5344CB8AC3E}">
        <p14:creationId xmlns:p14="http://schemas.microsoft.com/office/powerpoint/2010/main" val="1714636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2A26C2B-B781-2A42-8690-F227BEB4177C}" type="datetimeFigureOut">
              <a:rPr lang="en-US" smtClean="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849541-94C0-D645-87B6-AA2118E9118A}" type="slidenum">
              <a:rPr lang="en-US" smtClean="0"/>
              <a:t>‹#›</a:t>
            </a:fld>
            <a:endParaRPr lang="en-US" dirty="0"/>
          </a:p>
        </p:txBody>
      </p:sp>
    </p:spTree>
    <p:extLst>
      <p:ext uri="{BB962C8B-B14F-4D97-AF65-F5344CB8AC3E}">
        <p14:creationId xmlns:p14="http://schemas.microsoft.com/office/powerpoint/2010/main" val="137671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2A26C2B-B781-2A42-8690-F227BEB4177C}" type="datetimeFigureOut">
              <a:rPr lang="en-US" smtClean="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849541-94C0-D645-87B6-AA2118E9118A}" type="slidenum">
              <a:rPr lang="en-US" smtClean="0"/>
              <a:t>‹#›</a:t>
            </a:fld>
            <a:endParaRPr lang="en-US" dirty="0"/>
          </a:p>
        </p:txBody>
      </p:sp>
    </p:spTree>
    <p:extLst>
      <p:ext uri="{BB962C8B-B14F-4D97-AF65-F5344CB8AC3E}">
        <p14:creationId xmlns:p14="http://schemas.microsoft.com/office/powerpoint/2010/main" val="927612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2A26C2B-B781-2A42-8690-F227BEB4177C}" type="datetimeFigureOut">
              <a:rPr lang="en-US" smtClean="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849541-94C0-D645-87B6-AA2118E9118A}" type="slidenum">
              <a:rPr lang="en-US" smtClean="0"/>
              <a:t>‹#›</a:t>
            </a:fld>
            <a:endParaRPr lang="en-US" dirty="0"/>
          </a:p>
        </p:txBody>
      </p:sp>
    </p:spTree>
    <p:extLst>
      <p:ext uri="{BB962C8B-B14F-4D97-AF65-F5344CB8AC3E}">
        <p14:creationId xmlns:p14="http://schemas.microsoft.com/office/powerpoint/2010/main" val="1911759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2A26C2B-B781-2A42-8690-F227BEB4177C}" type="datetimeFigureOut">
              <a:rPr lang="en-US" smtClean="0"/>
              <a:t>6/30/2023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2849541-94C0-D645-87B6-AA2118E9118A}" type="slidenum">
              <a:rPr lang="en-US" smtClean="0"/>
              <a:t>‹#›</a:t>
            </a:fld>
            <a:endParaRPr lang="en-US" dirty="0"/>
          </a:p>
        </p:txBody>
      </p:sp>
    </p:spTree>
    <p:extLst>
      <p:ext uri="{BB962C8B-B14F-4D97-AF65-F5344CB8AC3E}">
        <p14:creationId xmlns:p14="http://schemas.microsoft.com/office/powerpoint/2010/main" val="195629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2A26C2B-B781-2A42-8690-F227BEB4177C}" type="datetimeFigureOut">
              <a:rPr lang="en-US" smtClean="0"/>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849541-94C0-D645-87B6-AA2118E9118A}" type="slidenum">
              <a:rPr lang="en-US" smtClean="0"/>
              <a:t>‹#›</a:t>
            </a:fld>
            <a:endParaRPr lang="en-US" dirty="0"/>
          </a:p>
        </p:txBody>
      </p:sp>
    </p:spTree>
    <p:extLst>
      <p:ext uri="{BB962C8B-B14F-4D97-AF65-F5344CB8AC3E}">
        <p14:creationId xmlns:p14="http://schemas.microsoft.com/office/powerpoint/2010/main" val="1036140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2A26C2B-B781-2A42-8690-F227BEB4177C}" type="datetimeFigureOut">
              <a:rPr lang="en-US" smtClean="0"/>
              <a:t>6/30/2023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2849541-94C0-D645-87B6-AA2118E9118A}" type="slidenum">
              <a:rPr lang="en-US" smtClean="0"/>
              <a:t>‹#›</a:t>
            </a:fld>
            <a:endParaRPr lang="en-US" dirty="0"/>
          </a:p>
        </p:txBody>
      </p:sp>
    </p:spTree>
    <p:extLst>
      <p:ext uri="{BB962C8B-B14F-4D97-AF65-F5344CB8AC3E}">
        <p14:creationId xmlns:p14="http://schemas.microsoft.com/office/powerpoint/2010/main" val="463480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2A26C2B-B781-2A42-8690-F227BEB4177C}" type="datetimeFigureOut">
              <a:rPr lang="en-US" smtClean="0"/>
              <a:t>6/30/2023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2849541-94C0-D645-87B6-AA2118E9118A}" type="slidenum">
              <a:rPr lang="en-US" smtClean="0"/>
              <a:t>‹#›</a:t>
            </a:fld>
            <a:endParaRPr lang="en-US" dirty="0"/>
          </a:p>
        </p:txBody>
      </p:sp>
    </p:spTree>
    <p:extLst>
      <p:ext uri="{BB962C8B-B14F-4D97-AF65-F5344CB8AC3E}">
        <p14:creationId xmlns:p14="http://schemas.microsoft.com/office/powerpoint/2010/main" val="2040651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26C2B-B781-2A42-8690-F227BEB4177C}" type="datetimeFigureOut">
              <a:rPr lang="en-US" smtClean="0"/>
              <a:t>6/30/2023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849541-94C0-D645-87B6-AA2118E9118A}" type="slidenum">
              <a:rPr lang="en-US" smtClean="0"/>
              <a:t>‹#›</a:t>
            </a:fld>
            <a:endParaRPr lang="en-US" dirty="0"/>
          </a:p>
        </p:txBody>
      </p:sp>
    </p:spTree>
    <p:extLst>
      <p:ext uri="{BB962C8B-B14F-4D97-AF65-F5344CB8AC3E}">
        <p14:creationId xmlns:p14="http://schemas.microsoft.com/office/powerpoint/2010/main" val="1975960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2A26C2B-B781-2A42-8690-F227BEB4177C}" type="datetimeFigureOut">
              <a:rPr lang="en-US" smtClean="0"/>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849541-94C0-D645-87B6-AA2118E9118A}" type="slidenum">
              <a:rPr lang="en-US" smtClean="0"/>
              <a:t>‹#›</a:t>
            </a:fld>
            <a:endParaRPr lang="en-US" dirty="0"/>
          </a:p>
        </p:txBody>
      </p:sp>
    </p:spTree>
    <p:extLst>
      <p:ext uri="{BB962C8B-B14F-4D97-AF65-F5344CB8AC3E}">
        <p14:creationId xmlns:p14="http://schemas.microsoft.com/office/powerpoint/2010/main" val="317097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2A26C2B-B781-2A42-8690-F227BEB4177C}" type="datetimeFigureOut">
              <a:rPr lang="en-US" smtClean="0"/>
              <a:t>6/30/2023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849541-94C0-D645-87B6-AA2118E9118A}" type="slidenum">
              <a:rPr lang="en-US" smtClean="0"/>
              <a:t>‹#›</a:t>
            </a:fld>
            <a:endParaRPr lang="en-US" dirty="0"/>
          </a:p>
        </p:txBody>
      </p:sp>
    </p:spTree>
    <p:extLst>
      <p:ext uri="{BB962C8B-B14F-4D97-AF65-F5344CB8AC3E}">
        <p14:creationId xmlns:p14="http://schemas.microsoft.com/office/powerpoint/2010/main" val="189206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26C2B-B781-2A42-8690-F227BEB4177C}" type="datetimeFigureOut">
              <a:rPr lang="en-US" smtClean="0"/>
              <a:t>6/30/2023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49541-94C0-D645-87B6-AA2118E9118A}" type="slidenum">
              <a:rPr lang="en-US" smtClean="0"/>
              <a:t>‹#›</a:t>
            </a:fld>
            <a:endParaRPr lang="en-US" dirty="0"/>
          </a:p>
        </p:txBody>
      </p:sp>
    </p:spTree>
    <p:extLst>
      <p:ext uri="{BB962C8B-B14F-4D97-AF65-F5344CB8AC3E}">
        <p14:creationId xmlns:p14="http://schemas.microsoft.com/office/powerpoint/2010/main" val="1681692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iscp.ac.uk/"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iscp.ac.u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hyperlink" Target="mailto:helenharty7@gmail.com"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09823"/>
            <a:ext cx="12192000" cy="2509284"/>
          </a:xfrm>
        </p:spPr>
        <p:txBody>
          <a:bodyPr>
            <a:normAutofit fontScale="90000"/>
          </a:bodyPr>
          <a:lstStyle/>
          <a:p>
            <a:r>
              <a:rPr lang="en-US" b="1" dirty="0"/>
              <a:t>ISCP </a:t>
            </a:r>
            <a:r>
              <a:rPr lang="en-US" b="1" dirty="0" smtClean="0"/>
              <a:t>Induction </a:t>
            </a:r>
            <a:r>
              <a:rPr lang="en-US" b="1" dirty="0"/>
              <a:t>for RCSI </a:t>
            </a:r>
            <a:r>
              <a:rPr lang="en-US" b="1" dirty="0" smtClean="0"/>
              <a:t>HST Trainees</a:t>
            </a:r>
            <a:r>
              <a:rPr lang="en-US" b="1" dirty="0"/>
              <a:t/>
            </a:r>
            <a:br>
              <a:rPr lang="en-US" b="1" dirty="0"/>
            </a:br>
            <a:r>
              <a:rPr lang="en-US" b="1" dirty="0" smtClean="0"/>
              <a:t>30th </a:t>
            </a:r>
            <a:r>
              <a:rPr lang="en-US" b="1" dirty="0"/>
              <a:t>June </a:t>
            </a:r>
            <a:r>
              <a:rPr lang="en-US" b="1" dirty="0" smtClean="0"/>
              <a:t>2023</a:t>
            </a:r>
            <a:r>
              <a:rPr lang="en-US" b="1" dirty="0"/>
              <a:t/>
            </a:r>
            <a:br>
              <a:rPr lang="en-US" b="1" dirty="0"/>
            </a:br>
            <a:endParaRPr lang="en-US" b="1" dirty="0"/>
          </a:p>
        </p:txBody>
      </p:sp>
      <p:sp>
        <p:nvSpPr>
          <p:cNvPr id="3" name="Subtitle 2"/>
          <p:cNvSpPr>
            <a:spLocks noGrp="1"/>
          </p:cNvSpPr>
          <p:nvPr>
            <p:ph type="subTitle" idx="1"/>
          </p:nvPr>
        </p:nvSpPr>
        <p:spPr>
          <a:xfrm>
            <a:off x="1190846" y="3644567"/>
            <a:ext cx="9810307" cy="2628641"/>
          </a:xfrm>
        </p:spPr>
        <p:txBody>
          <a:bodyPr>
            <a:normAutofit/>
          </a:bodyPr>
          <a:lstStyle/>
          <a:p>
            <a:r>
              <a:rPr lang="en-US" sz="4000" dirty="0"/>
              <a:t>www.iscp.ac.uk</a:t>
            </a:r>
          </a:p>
          <a:p>
            <a:endParaRPr lang="en-US" dirty="0"/>
          </a:p>
          <a:p>
            <a:endParaRPr lang="en-US" dirty="0"/>
          </a:p>
        </p:txBody>
      </p:sp>
    </p:spTree>
    <p:extLst>
      <p:ext uri="{BB962C8B-B14F-4D97-AF65-F5344CB8AC3E}">
        <p14:creationId xmlns:p14="http://schemas.microsoft.com/office/powerpoint/2010/main" val="19577477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Enrolment with JCST:  </a:t>
            </a:r>
          </a:p>
        </p:txBody>
      </p:sp>
      <p:sp>
        <p:nvSpPr>
          <p:cNvPr id="3" name="Content Placeholder 2"/>
          <p:cNvSpPr>
            <a:spLocks noGrp="1"/>
          </p:cNvSpPr>
          <p:nvPr>
            <p:ph sz="half" idx="1"/>
          </p:nvPr>
        </p:nvSpPr>
        <p:spPr>
          <a:xfrm>
            <a:off x="246687" y="4698056"/>
            <a:ext cx="11698625" cy="2264624"/>
          </a:xfrm>
        </p:spPr>
        <p:txBody>
          <a:bodyPr>
            <a:normAutofit/>
          </a:bodyPr>
          <a:lstStyle/>
          <a:p>
            <a:r>
              <a:rPr lang="en-US" dirty="0"/>
              <a:t>This is </a:t>
            </a:r>
            <a:r>
              <a:rPr lang="en-US" b="1" dirty="0"/>
              <a:t>essential-</a:t>
            </a:r>
            <a:r>
              <a:rPr lang="en-US" dirty="0"/>
              <a:t>  You will be asked for your </a:t>
            </a:r>
            <a:r>
              <a:rPr lang="en-US" b="1" dirty="0"/>
              <a:t>NTN (</a:t>
            </a:r>
            <a:r>
              <a:rPr lang="en-US" dirty="0"/>
              <a:t>National Training Number) </a:t>
            </a:r>
          </a:p>
          <a:p>
            <a:r>
              <a:rPr lang="en-US" dirty="0"/>
              <a:t>Also known as your RCSI number.  </a:t>
            </a:r>
          </a:p>
          <a:p>
            <a:r>
              <a:rPr lang="en-US" dirty="0"/>
              <a:t>IT is </a:t>
            </a:r>
            <a:r>
              <a:rPr lang="en-US" b="1" dirty="0"/>
              <a:t>NOT</a:t>
            </a:r>
            <a:r>
              <a:rPr lang="en-US" dirty="0"/>
              <a:t> your IMC number</a:t>
            </a:r>
          </a:p>
        </p:txBody>
      </p:sp>
      <p:pic>
        <p:nvPicPr>
          <p:cNvPr id="5"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1474639"/>
            <a:ext cx="11698625" cy="3246215"/>
          </a:xfrm>
        </p:spPr>
      </p:pic>
    </p:spTree>
    <p:extLst>
      <p:ext uri="{BB962C8B-B14F-4D97-AF65-F5344CB8AC3E}">
        <p14:creationId xmlns:p14="http://schemas.microsoft.com/office/powerpoint/2010/main" val="1999611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404782735"/>
              </p:ext>
            </p:extLst>
          </p:nvPr>
        </p:nvGraphicFramePr>
        <p:xfrm>
          <a:off x="628650" y="339725"/>
          <a:ext cx="10515600" cy="612648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gridCol w="7391400">
                  <a:extLst>
                    <a:ext uri="{9D8B030D-6E8A-4147-A177-3AD203B41FA5}">
                      <a16:colId xmlns:a16="http://schemas.microsoft.com/office/drawing/2014/main" val="20001"/>
                    </a:ext>
                  </a:extLst>
                </a:gridCol>
              </a:tblGrid>
              <a:tr h="370840">
                <a:tc>
                  <a:txBody>
                    <a:bodyPr/>
                    <a:lstStyle/>
                    <a:p>
                      <a:r>
                        <a:rPr lang="en-US" sz="2800" dirty="0"/>
                        <a:t>Speciality</a:t>
                      </a:r>
                      <a:r>
                        <a:rPr lang="en-US" sz="2800" baseline="0" dirty="0"/>
                        <a:t> </a:t>
                      </a:r>
                      <a:endParaRPr lang="en-US" sz="2800" dirty="0"/>
                    </a:p>
                  </a:txBody>
                  <a:tcPr/>
                </a:tc>
                <a:tc>
                  <a:txBody>
                    <a:bodyPr/>
                    <a:lstStyle/>
                    <a:p>
                      <a:r>
                        <a:rPr lang="en-US" sz="2800" dirty="0"/>
                        <a:t>Training Programme Director</a:t>
                      </a:r>
                      <a:r>
                        <a:rPr lang="en-US" sz="2800" baseline="0" dirty="0"/>
                        <a:t> (TPD) </a:t>
                      </a:r>
                      <a:endParaRPr lang="en-US" sz="2800" dirty="0"/>
                    </a:p>
                  </a:txBody>
                  <a:tcPr/>
                </a:tc>
                <a:extLst>
                  <a:ext uri="{0D108BD9-81ED-4DB2-BD59-A6C34878D82A}">
                    <a16:rowId xmlns:a16="http://schemas.microsoft.com/office/drawing/2014/main" val="10000"/>
                  </a:ext>
                </a:extLst>
              </a:tr>
              <a:tr h="370840">
                <a:tc>
                  <a:txBody>
                    <a:bodyPr/>
                    <a:lstStyle/>
                    <a:p>
                      <a:r>
                        <a:rPr lang="en-US" sz="2800" dirty="0"/>
                        <a:t>Cardiac</a:t>
                      </a:r>
                    </a:p>
                  </a:txBody>
                  <a:tcPr/>
                </a:tc>
                <a:tc>
                  <a:txBody>
                    <a:bodyPr/>
                    <a:lstStyle/>
                    <a:p>
                      <a:r>
                        <a:rPr lang="en-US" sz="2800" dirty="0"/>
                        <a:t>Mr Ronan Ryan </a:t>
                      </a:r>
                    </a:p>
                  </a:txBody>
                  <a:tcPr/>
                </a:tc>
                <a:extLst>
                  <a:ext uri="{0D108BD9-81ED-4DB2-BD59-A6C34878D82A}">
                    <a16:rowId xmlns:a16="http://schemas.microsoft.com/office/drawing/2014/main" val="10001"/>
                  </a:ext>
                </a:extLst>
              </a:tr>
              <a:tr h="370840">
                <a:tc>
                  <a:txBody>
                    <a:bodyPr/>
                    <a:lstStyle/>
                    <a:p>
                      <a:r>
                        <a:rPr lang="en-US" sz="2800" dirty="0"/>
                        <a:t>ENT </a:t>
                      </a:r>
                    </a:p>
                  </a:txBody>
                  <a:tcPr/>
                </a:tc>
                <a:tc>
                  <a:txBody>
                    <a:bodyPr/>
                    <a:lstStyle/>
                    <a:p>
                      <a:r>
                        <a:rPr lang="en-US" sz="2800" dirty="0"/>
                        <a:t>Prof. </a:t>
                      </a:r>
                      <a:r>
                        <a:rPr lang="en-US" sz="2800" dirty="0" smtClean="0"/>
                        <a:t>Guan</a:t>
                      </a:r>
                      <a:r>
                        <a:rPr lang="en-US" sz="2800" baseline="0" dirty="0" smtClean="0"/>
                        <a:t> Khoo</a:t>
                      </a:r>
                      <a:endParaRPr lang="en-US" sz="2800" dirty="0"/>
                    </a:p>
                  </a:txBody>
                  <a:tcPr/>
                </a:tc>
                <a:extLst>
                  <a:ext uri="{0D108BD9-81ED-4DB2-BD59-A6C34878D82A}">
                    <a16:rowId xmlns:a16="http://schemas.microsoft.com/office/drawing/2014/main" val="10002"/>
                  </a:ext>
                </a:extLst>
              </a:tr>
              <a:tr h="370840">
                <a:tc>
                  <a:txBody>
                    <a:bodyPr/>
                    <a:lstStyle/>
                    <a:p>
                      <a:r>
                        <a:rPr lang="en-US" sz="2800" dirty="0"/>
                        <a:t>General </a:t>
                      </a:r>
                    </a:p>
                  </a:txBody>
                  <a:tcPr/>
                </a:tc>
                <a:tc>
                  <a:txBody>
                    <a:bodyPr/>
                    <a:lstStyle/>
                    <a:p>
                      <a:r>
                        <a:rPr lang="en-US" sz="2800" dirty="0"/>
                        <a:t>Mr Sean Johnston</a:t>
                      </a:r>
                    </a:p>
                  </a:txBody>
                  <a:tcPr/>
                </a:tc>
                <a:extLst>
                  <a:ext uri="{0D108BD9-81ED-4DB2-BD59-A6C34878D82A}">
                    <a16:rowId xmlns:a16="http://schemas.microsoft.com/office/drawing/2014/main" val="10003"/>
                  </a:ext>
                </a:extLst>
              </a:tr>
              <a:tr h="370840">
                <a:tc>
                  <a:txBody>
                    <a:bodyPr/>
                    <a:lstStyle/>
                    <a:p>
                      <a:r>
                        <a:rPr lang="en-US" sz="2800" dirty="0"/>
                        <a:t>Neuro</a:t>
                      </a:r>
                    </a:p>
                  </a:txBody>
                  <a:tcPr/>
                </a:tc>
                <a:tc>
                  <a:txBody>
                    <a:bodyPr/>
                    <a:lstStyle/>
                    <a:p>
                      <a:r>
                        <a:rPr lang="en-US" sz="2800" dirty="0"/>
                        <a:t>Mr Wail Mohammed</a:t>
                      </a:r>
                    </a:p>
                  </a:txBody>
                  <a:tcPr/>
                </a:tc>
                <a:extLst>
                  <a:ext uri="{0D108BD9-81ED-4DB2-BD59-A6C34878D82A}">
                    <a16:rowId xmlns:a16="http://schemas.microsoft.com/office/drawing/2014/main" val="10004"/>
                  </a:ext>
                </a:extLst>
              </a:tr>
              <a:tr h="370840">
                <a:tc>
                  <a:txBody>
                    <a:bodyPr/>
                    <a:lstStyle/>
                    <a:p>
                      <a:r>
                        <a:rPr lang="en-US" sz="2800" dirty="0"/>
                        <a:t>OMFS</a:t>
                      </a:r>
                    </a:p>
                  </a:txBody>
                  <a:tcPr/>
                </a:tc>
                <a:tc>
                  <a:txBody>
                    <a:bodyPr/>
                    <a:lstStyle/>
                    <a:p>
                      <a:r>
                        <a:rPr lang="en-US" sz="2800" dirty="0" smtClean="0"/>
                        <a:t>Mr Mark Wilson</a:t>
                      </a:r>
                      <a:endParaRPr lang="en-US" sz="2800" dirty="0"/>
                    </a:p>
                  </a:txBody>
                  <a:tcPr/>
                </a:tc>
                <a:extLst>
                  <a:ext uri="{0D108BD9-81ED-4DB2-BD59-A6C34878D82A}">
                    <a16:rowId xmlns:a16="http://schemas.microsoft.com/office/drawing/2014/main" val="10005"/>
                  </a:ext>
                </a:extLst>
              </a:tr>
              <a:tr h="370840">
                <a:tc>
                  <a:txBody>
                    <a:bodyPr/>
                    <a:lstStyle/>
                    <a:p>
                      <a:r>
                        <a:rPr lang="en-US" sz="2800" dirty="0"/>
                        <a:t>Paediatric</a:t>
                      </a:r>
                    </a:p>
                  </a:txBody>
                  <a:tcPr/>
                </a:tc>
                <a:tc>
                  <a:txBody>
                    <a:bodyPr/>
                    <a:lstStyle/>
                    <a:p>
                      <a:r>
                        <a:rPr lang="en-US" sz="2800" dirty="0"/>
                        <a:t>Ms Sinead Hassett</a:t>
                      </a:r>
                    </a:p>
                  </a:txBody>
                  <a:tcPr/>
                </a:tc>
                <a:extLst>
                  <a:ext uri="{0D108BD9-81ED-4DB2-BD59-A6C34878D82A}">
                    <a16:rowId xmlns:a16="http://schemas.microsoft.com/office/drawing/2014/main" val="10006"/>
                  </a:ext>
                </a:extLst>
              </a:tr>
              <a:tr h="370840">
                <a:tc>
                  <a:txBody>
                    <a:bodyPr/>
                    <a:lstStyle/>
                    <a:p>
                      <a:r>
                        <a:rPr lang="en-US" sz="2800" dirty="0"/>
                        <a:t>Plastics</a:t>
                      </a:r>
                    </a:p>
                  </a:txBody>
                  <a:tcPr/>
                </a:tc>
                <a:tc>
                  <a:txBody>
                    <a:bodyPr/>
                    <a:lstStyle/>
                    <a:p>
                      <a:r>
                        <a:rPr lang="en-US" sz="2800" dirty="0"/>
                        <a:t>Mr Barry O’Sullivan</a:t>
                      </a:r>
                    </a:p>
                  </a:txBody>
                  <a:tcPr/>
                </a:tc>
                <a:extLst>
                  <a:ext uri="{0D108BD9-81ED-4DB2-BD59-A6C34878D82A}">
                    <a16:rowId xmlns:a16="http://schemas.microsoft.com/office/drawing/2014/main" val="10007"/>
                  </a:ext>
                </a:extLst>
              </a:tr>
              <a:tr h="370840">
                <a:tc>
                  <a:txBody>
                    <a:bodyPr/>
                    <a:lstStyle/>
                    <a:p>
                      <a:r>
                        <a:rPr lang="en-US" sz="2800" dirty="0"/>
                        <a:t>T&amp;O </a:t>
                      </a:r>
                    </a:p>
                  </a:txBody>
                  <a:tcPr/>
                </a:tc>
                <a:tc>
                  <a:txBody>
                    <a:bodyPr/>
                    <a:lstStyle/>
                    <a:p>
                      <a:r>
                        <a:rPr lang="en-US" sz="2800" dirty="0"/>
                        <a:t>Mr </a:t>
                      </a:r>
                      <a:r>
                        <a:rPr lang="en-US" sz="2800" dirty="0" smtClean="0"/>
                        <a:t>Brendan O’Daly</a:t>
                      </a:r>
                      <a:endParaRPr lang="en-US" sz="2800" dirty="0"/>
                    </a:p>
                  </a:txBody>
                  <a:tcPr/>
                </a:tc>
                <a:extLst>
                  <a:ext uri="{0D108BD9-81ED-4DB2-BD59-A6C34878D82A}">
                    <a16:rowId xmlns:a16="http://schemas.microsoft.com/office/drawing/2014/main" val="10008"/>
                  </a:ext>
                </a:extLst>
              </a:tr>
              <a:tr h="370840">
                <a:tc>
                  <a:txBody>
                    <a:bodyPr/>
                    <a:lstStyle/>
                    <a:p>
                      <a:r>
                        <a:rPr lang="en-US" sz="2800" dirty="0"/>
                        <a:t>Urology</a:t>
                      </a:r>
                    </a:p>
                  </a:txBody>
                  <a:tcPr/>
                </a:tc>
                <a:tc>
                  <a:txBody>
                    <a:bodyPr/>
                    <a:lstStyle/>
                    <a:p>
                      <a:r>
                        <a:rPr lang="en-US" sz="2800" dirty="0"/>
                        <a:t>Mr Diarmaid Moran</a:t>
                      </a:r>
                    </a:p>
                  </a:txBody>
                  <a:tcPr/>
                </a:tc>
                <a:extLst>
                  <a:ext uri="{0D108BD9-81ED-4DB2-BD59-A6C34878D82A}">
                    <a16:rowId xmlns:a16="http://schemas.microsoft.com/office/drawing/2014/main" val="10009"/>
                  </a:ext>
                </a:extLst>
              </a:tr>
              <a:tr h="370840">
                <a:tc>
                  <a:txBody>
                    <a:bodyPr/>
                    <a:lstStyle/>
                    <a:p>
                      <a:r>
                        <a:rPr lang="en-US" sz="2800" dirty="0"/>
                        <a:t>Vascular </a:t>
                      </a:r>
                    </a:p>
                  </a:txBody>
                  <a:tcPr/>
                </a:tc>
                <a:tc>
                  <a:txBody>
                    <a:bodyPr/>
                    <a:lstStyle/>
                    <a:p>
                      <a:r>
                        <a:rPr lang="en-US" sz="2800" dirty="0"/>
                        <a:t>Mr Daragh </a:t>
                      </a:r>
                      <a:r>
                        <a:rPr lang="en-US" sz="2800" dirty="0" smtClean="0"/>
                        <a:t>Moneley</a:t>
                      </a:r>
                    </a:p>
                    <a:p>
                      <a:endParaRPr lang="en-US" sz="2800" dirty="0"/>
                    </a:p>
                  </a:txBody>
                  <a:tcPr/>
                </a:tc>
                <a:extLst>
                  <a:ext uri="{0D108BD9-81ED-4DB2-BD59-A6C34878D82A}">
                    <a16:rowId xmlns:a16="http://schemas.microsoft.com/office/drawing/2014/main" val="10010"/>
                  </a:ext>
                </a:extLst>
              </a:tr>
            </a:tbl>
          </a:graphicData>
        </a:graphic>
      </p:graphicFrame>
      <p:sp>
        <p:nvSpPr>
          <p:cNvPr id="2" name="Oval 1"/>
          <p:cNvSpPr/>
          <p:nvPr/>
        </p:nvSpPr>
        <p:spPr>
          <a:xfrm>
            <a:off x="7187877" y="1527858"/>
            <a:ext cx="3738623" cy="18982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IE" b="1" dirty="0" smtClean="0">
                <a:solidFill>
                  <a:schemeClr val="tx1"/>
                </a:solidFill>
              </a:rPr>
              <a:t>Select your relevant Training Programme Director (TPD)</a:t>
            </a:r>
            <a:endParaRPr lang="en-IE" b="1" dirty="0">
              <a:solidFill>
                <a:schemeClr val="tx1"/>
              </a:solidFill>
            </a:endParaRPr>
          </a:p>
        </p:txBody>
      </p:sp>
      <p:sp>
        <p:nvSpPr>
          <p:cNvPr id="3" name="Left Arrow 2"/>
          <p:cNvSpPr/>
          <p:nvPr/>
        </p:nvSpPr>
        <p:spPr>
          <a:xfrm>
            <a:off x="8429437" y="152785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235881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Training history:  </a:t>
            </a:r>
            <a:r>
              <a:rPr lang="en-US" b="1" dirty="0"/>
              <a:t>Add a new placement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5750" y="2299494"/>
            <a:ext cx="9080500" cy="3403600"/>
          </a:xfrm>
        </p:spPr>
      </p:pic>
    </p:spTree>
    <p:extLst>
      <p:ext uri="{BB962C8B-B14F-4D97-AF65-F5344CB8AC3E}">
        <p14:creationId xmlns:p14="http://schemas.microsoft.com/office/powerpoint/2010/main" val="105804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dirty="0"/>
              <a:t>More terminology</a:t>
            </a:r>
          </a:p>
        </p:txBody>
      </p:sp>
      <p:sp>
        <p:nvSpPr>
          <p:cNvPr id="8" name="Content Placeholder 7"/>
          <p:cNvSpPr>
            <a:spLocks noGrp="1"/>
          </p:cNvSpPr>
          <p:nvPr>
            <p:ph idx="1"/>
          </p:nvPr>
        </p:nvSpPr>
        <p:spPr/>
        <p:txBody>
          <a:bodyPr/>
          <a:lstStyle/>
          <a:p>
            <a:endParaRPr lang="en-US" dirty="0"/>
          </a:p>
          <a:p>
            <a:r>
              <a:rPr lang="en-US" dirty="0"/>
              <a:t>Training Programme Director (TPD)</a:t>
            </a:r>
          </a:p>
          <a:p>
            <a:r>
              <a:rPr lang="en-US" dirty="0"/>
              <a:t>Assigned Educational Supervisor (AES)</a:t>
            </a:r>
          </a:p>
          <a:p>
            <a:r>
              <a:rPr lang="en-US" dirty="0"/>
              <a:t>Clinical Supervisor (CS) </a:t>
            </a:r>
          </a:p>
        </p:txBody>
      </p:sp>
    </p:spTree>
    <p:extLst>
      <p:ext uri="{BB962C8B-B14F-4D97-AF65-F5344CB8AC3E}">
        <p14:creationId xmlns:p14="http://schemas.microsoft.com/office/powerpoint/2010/main" val="1435218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86834" y="1153572"/>
            <a:ext cx="3200400" cy="4461163"/>
          </a:xfrm>
        </p:spPr>
        <p:txBody>
          <a:bodyPr>
            <a:normAutofit/>
          </a:bodyPr>
          <a:lstStyle/>
          <a:p>
            <a:r>
              <a:rPr lang="en-US" b="1" dirty="0">
                <a:solidFill>
                  <a:srgbClr val="FFFFFF"/>
                </a:solidFill>
              </a:rPr>
              <a:t>What do you need to do?</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US" dirty="0"/>
              <a:t>Register with ISCP</a:t>
            </a:r>
          </a:p>
          <a:p>
            <a:r>
              <a:rPr lang="en-US" dirty="0"/>
              <a:t>Complete training and placement details</a:t>
            </a:r>
          </a:p>
          <a:p>
            <a:r>
              <a:rPr lang="en-US" dirty="0"/>
              <a:t>Upload current CV</a:t>
            </a:r>
          </a:p>
          <a:p>
            <a:r>
              <a:rPr lang="en-US" dirty="0"/>
              <a:t>Complete learning agreement (3 stages)</a:t>
            </a:r>
          </a:p>
          <a:p>
            <a:r>
              <a:rPr lang="en-US" dirty="0"/>
              <a:t>Gather evidence on ongoing basis </a:t>
            </a:r>
          </a:p>
          <a:p>
            <a:r>
              <a:rPr lang="en-US" dirty="0"/>
              <a:t>Complete self assessments, work-based assessments and MSF</a:t>
            </a:r>
          </a:p>
          <a:p>
            <a:r>
              <a:rPr lang="en-US" dirty="0"/>
              <a:t>Ensure lead CS &amp; AES complete MCRs</a:t>
            </a:r>
          </a:p>
          <a:p>
            <a:r>
              <a:rPr lang="en-US" dirty="0"/>
              <a:t>Ensure paperwork is uploaded to portfolio in a timely fashion prior to the ARCP for each training year</a:t>
            </a:r>
          </a:p>
          <a:p>
            <a:endParaRPr lang="en-US" dirty="0"/>
          </a:p>
        </p:txBody>
      </p:sp>
    </p:spTree>
    <p:extLst>
      <p:ext uri="{BB962C8B-B14F-4D97-AF65-F5344CB8AC3E}">
        <p14:creationId xmlns:p14="http://schemas.microsoft.com/office/powerpoint/2010/main" val="42999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0515600" cy="1325563"/>
          </a:xfrm>
        </p:spPr>
        <p:txBody>
          <a:bodyPr/>
          <a:lstStyle/>
          <a:p>
            <a:pPr algn="ctr"/>
            <a:r>
              <a:rPr lang="en-US" b="1" dirty="0"/>
              <a:t>Typical Placement durations </a:t>
            </a:r>
          </a:p>
        </p:txBody>
      </p:sp>
      <p:graphicFrame>
        <p:nvGraphicFramePr>
          <p:cNvPr id="5" name="Content Placeholder 3">
            <a:extLst>
              <a:ext uri="{FF2B5EF4-FFF2-40B4-BE49-F238E27FC236}">
                <a16:creationId xmlns:a16="http://schemas.microsoft.com/office/drawing/2014/main" id="{6F46892E-126E-C451-78B2-0ED7603DB931}"/>
              </a:ext>
            </a:extLst>
          </p:cNvPr>
          <p:cNvGraphicFramePr>
            <a:graphicFrameLocks/>
          </p:cNvGraphicFramePr>
          <p:nvPr>
            <p:extLst>
              <p:ext uri="{D42A27DB-BD31-4B8C-83A1-F6EECF244321}">
                <p14:modId xmlns:p14="http://schemas.microsoft.com/office/powerpoint/2010/main" val="1467976990"/>
              </p:ext>
            </p:extLst>
          </p:nvPr>
        </p:nvGraphicFramePr>
        <p:xfrm>
          <a:off x="514350" y="1463130"/>
          <a:ext cx="11163300" cy="5076328"/>
        </p:xfrm>
        <a:graphic>
          <a:graphicData uri="http://schemas.openxmlformats.org/drawingml/2006/table">
            <a:tbl>
              <a:tblPr firstRow="1" bandRow="1">
                <a:tableStyleId>{5C22544A-7EE6-4342-B048-85BDC9FD1C3A}</a:tableStyleId>
              </a:tblPr>
              <a:tblGrid>
                <a:gridCol w="3342500">
                  <a:extLst>
                    <a:ext uri="{9D8B030D-6E8A-4147-A177-3AD203B41FA5}">
                      <a16:colId xmlns:a16="http://schemas.microsoft.com/office/drawing/2014/main" val="20000"/>
                    </a:ext>
                  </a:extLst>
                </a:gridCol>
                <a:gridCol w="1965241">
                  <a:extLst>
                    <a:ext uri="{9D8B030D-6E8A-4147-A177-3AD203B41FA5}">
                      <a16:colId xmlns:a16="http://schemas.microsoft.com/office/drawing/2014/main" val="20001"/>
                    </a:ext>
                  </a:extLst>
                </a:gridCol>
                <a:gridCol w="1961385">
                  <a:extLst>
                    <a:ext uri="{9D8B030D-6E8A-4147-A177-3AD203B41FA5}">
                      <a16:colId xmlns:a16="http://schemas.microsoft.com/office/drawing/2014/main" val="20002"/>
                    </a:ext>
                  </a:extLst>
                </a:gridCol>
                <a:gridCol w="3894174">
                  <a:extLst>
                    <a:ext uri="{9D8B030D-6E8A-4147-A177-3AD203B41FA5}">
                      <a16:colId xmlns:a16="http://schemas.microsoft.com/office/drawing/2014/main" val="20003"/>
                    </a:ext>
                  </a:extLst>
                </a:gridCol>
              </a:tblGrid>
              <a:tr h="392509">
                <a:tc>
                  <a:txBody>
                    <a:bodyPr/>
                    <a:lstStyle/>
                    <a:p>
                      <a:r>
                        <a:rPr lang="en-US" sz="2800" dirty="0"/>
                        <a:t>Speciality</a:t>
                      </a:r>
                      <a:r>
                        <a:rPr lang="en-US" sz="2800" baseline="0" dirty="0"/>
                        <a:t> </a:t>
                      </a:r>
                      <a:endParaRPr lang="en-US" sz="2800" dirty="0"/>
                    </a:p>
                  </a:txBody>
                  <a:tcPr/>
                </a:tc>
                <a:tc>
                  <a:txBody>
                    <a:bodyPr/>
                    <a:lstStyle/>
                    <a:p>
                      <a:r>
                        <a:rPr lang="en-US" sz="2800" dirty="0"/>
                        <a:t>Duration </a:t>
                      </a:r>
                    </a:p>
                  </a:txBody>
                  <a:tcPr/>
                </a:tc>
                <a:tc>
                  <a:txBody>
                    <a:bodyPr/>
                    <a:lstStyle/>
                    <a:p>
                      <a:r>
                        <a:rPr lang="en-US" sz="2800" dirty="0"/>
                        <a:t>Start</a:t>
                      </a:r>
                    </a:p>
                  </a:txBody>
                  <a:tcPr/>
                </a:tc>
                <a:tc>
                  <a:txBody>
                    <a:bodyPr/>
                    <a:lstStyle/>
                    <a:p>
                      <a:r>
                        <a:rPr lang="en-US" sz="2800" dirty="0"/>
                        <a:t>Finish</a:t>
                      </a:r>
                    </a:p>
                  </a:txBody>
                  <a:tcPr/>
                </a:tc>
                <a:extLst>
                  <a:ext uri="{0D108BD9-81ED-4DB2-BD59-A6C34878D82A}">
                    <a16:rowId xmlns:a16="http://schemas.microsoft.com/office/drawing/2014/main" val="10000"/>
                  </a:ext>
                </a:extLst>
              </a:tr>
              <a:tr h="569771">
                <a:tc>
                  <a:txBody>
                    <a:bodyPr/>
                    <a:lstStyle/>
                    <a:p>
                      <a:r>
                        <a:rPr lang="en-US" sz="2800" dirty="0"/>
                        <a:t>Cardiac</a:t>
                      </a:r>
                    </a:p>
                  </a:txBody>
                  <a:tcPr/>
                </a:tc>
                <a:tc>
                  <a:txBody>
                    <a:bodyPr/>
                    <a:lstStyle/>
                    <a:p>
                      <a:r>
                        <a:rPr lang="en-US" sz="2800" dirty="0"/>
                        <a:t>6 months</a:t>
                      </a:r>
                    </a:p>
                  </a:txBody>
                  <a:tcPr/>
                </a:tc>
                <a:tc>
                  <a:txBody>
                    <a:bodyPr/>
                    <a:lstStyle/>
                    <a:p>
                      <a:r>
                        <a:rPr lang="en-US" sz="2800" dirty="0"/>
                        <a:t>11/07/22</a:t>
                      </a:r>
                    </a:p>
                  </a:txBody>
                  <a:tcPr/>
                </a:tc>
                <a:tc>
                  <a:txBody>
                    <a:bodyPr/>
                    <a:lstStyle/>
                    <a:p>
                      <a:r>
                        <a:rPr lang="en-US" sz="2800" dirty="0"/>
                        <a:t>08/01/23</a:t>
                      </a:r>
                    </a:p>
                  </a:txBody>
                  <a:tcPr/>
                </a:tc>
                <a:extLst>
                  <a:ext uri="{0D108BD9-81ED-4DB2-BD59-A6C34878D82A}">
                    <a16:rowId xmlns:a16="http://schemas.microsoft.com/office/drawing/2014/main" val="10001"/>
                  </a:ext>
                </a:extLst>
              </a:tr>
              <a:tr h="569771">
                <a:tc>
                  <a:txBody>
                    <a:bodyPr/>
                    <a:lstStyle/>
                    <a:p>
                      <a:r>
                        <a:rPr lang="en-US" sz="2800" dirty="0"/>
                        <a:t>ENT </a:t>
                      </a:r>
                    </a:p>
                  </a:txBody>
                  <a:tcPr/>
                </a:tc>
                <a:tc>
                  <a:txBody>
                    <a:bodyPr/>
                    <a:lstStyle/>
                    <a:p>
                      <a:r>
                        <a:rPr lang="en-US" sz="2800" dirty="0"/>
                        <a:t>12 months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11/07/22</a:t>
                      </a:r>
                    </a:p>
                  </a:txBody>
                  <a:tcPr/>
                </a:tc>
                <a:tc>
                  <a:txBody>
                    <a:bodyPr/>
                    <a:lstStyle/>
                    <a:p>
                      <a:r>
                        <a:rPr lang="en-US" sz="2800" dirty="0"/>
                        <a:t>09/07/23</a:t>
                      </a:r>
                    </a:p>
                  </a:txBody>
                  <a:tcPr/>
                </a:tc>
                <a:extLst>
                  <a:ext uri="{0D108BD9-81ED-4DB2-BD59-A6C34878D82A}">
                    <a16:rowId xmlns:a16="http://schemas.microsoft.com/office/drawing/2014/main" val="10002"/>
                  </a:ext>
                </a:extLst>
              </a:tr>
              <a:tr h="569771">
                <a:tc>
                  <a:txBody>
                    <a:bodyPr/>
                    <a:lstStyle/>
                    <a:p>
                      <a:r>
                        <a:rPr lang="en-US" sz="2800" dirty="0"/>
                        <a:t>General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12 months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11/07/22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09/07/23</a:t>
                      </a:r>
                    </a:p>
                  </a:txBody>
                  <a:tcPr/>
                </a:tc>
                <a:extLst>
                  <a:ext uri="{0D108BD9-81ED-4DB2-BD59-A6C34878D82A}">
                    <a16:rowId xmlns:a16="http://schemas.microsoft.com/office/drawing/2014/main" val="10003"/>
                  </a:ext>
                </a:extLst>
              </a:tr>
              <a:tr h="569771">
                <a:tc>
                  <a:txBody>
                    <a:bodyPr/>
                    <a:lstStyle/>
                    <a:p>
                      <a:r>
                        <a:rPr lang="en-US" sz="2800" dirty="0"/>
                        <a:t>Neuro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6 months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11/07/22</a:t>
                      </a:r>
                    </a:p>
                  </a:txBody>
                  <a:tcPr/>
                </a:tc>
                <a:tc>
                  <a:txBody>
                    <a:bodyPr/>
                    <a:lstStyle/>
                    <a:p>
                      <a:r>
                        <a:rPr lang="en-US" sz="2800" dirty="0"/>
                        <a:t>08/01/23</a:t>
                      </a:r>
                    </a:p>
                  </a:txBody>
                  <a:tcPr/>
                </a:tc>
                <a:extLst>
                  <a:ext uri="{0D108BD9-81ED-4DB2-BD59-A6C34878D82A}">
                    <a16:rowId xmlns:a16="http://schemas.microsoft.com/office/drawing/2014/main" val="10004"/>
                  </a:ext>
                </a:extLst>
              </a:tr>
              <a:tr h="569771">
                <a:tc>
                  <a:txBody>
                    <a:bodyPr/>
                    <a:lstStyle/>
                    <a:p>
                      <a:r>
                        <a:rPr lang="en-US" sz="2800" dirty="0"/>
                        <a:t>Plastics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12 months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11/07/22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09/07/23</a:t>
                      </a:r>
                    </a:p>
                  </a:txBody>
                  <a:tcPr/>
                </a:tc>
                <a:extLst>
                  <a:ext uri="{0D108BD9-81ED-4DB2-BD59-A6C34878D82A}">
                    <a16:rowId xmlns:a16="http://schemas.microsoft.com/office/drawing/2014/main" val="10006"/>
                  </a:ext>
                </a:extLst>
              </a:tr>
              <a:tr h="569771">
                <a:tc>
                  <a:txBody>
                    <a:bodyPr/>
                    <a:lstStyle/>
                    <a:p>
                      <a:r>
                        <a:rPr lang="en-US" sz="2800" dirty="0"/>
                        <a:t>T&amp;O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6 months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11/07/22</a:t>
                      </a:r>
                    </a:p>
                  </a:txBody>
                  <a:tcPr/>
                </a:tc>
                <a:tc>
                  <a:txBody>
                    <a:bodyPr/>
                    <a:lstStyle/>
                    <a:p>
                      <a:r>
                        <a:rPr lang="en-US" sz="2800" dirty="0"/>
                        <a:t>08/01/23</a:t>
                      </a:r>
                    </a:p>
                  </a:txBody>
                  <a:tcPr/>
                </a:tc>
                <a:extLst>
                  <a:ext uri="{0D108BD9-81ED-4DB2-BD59-A6C34878D82A}">
                    <a16:rowId xmlns:a16="http://schemas.microsoft.com/office/drawing/2014/main" val="10007"/>
                  </a:ext>
                </a:extLst>
              </a:tr>
              <a:tr h="569771">
                <a:tc>
                  <a:txBody>
                    <a:bodyPr/>
                    <a:lstStyle/>
                    <a:p>
                      <a:r>
                        <a:rPr lang="en-US" sz="2800" dirty="0"/>
                        <a:t>Urology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12 months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11/07/22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09/07/23</a:t>
                      </a:r>
                    </a:p>
                  </a:txBody>
                  <a:tcPr/>
                </a:tc>
                <a:extLst>
                  <a:ext uri="{0D108BD9-81ED-4DB2-BD59-A6C34878D82A}">
                    <a16:rowId xmlns:a16="http://schemas.microsoft.com/office/drawing/2014/main" val="10008"/>
                  </a:ext>
                </a:extLst>
              </a:tr>
              <a:tr h="569771">
                <a:tc>
                  <a:txBody>
                    <a:bodyPr/>
                    <a:lstStyle/>
                    <a:p>
                      <a:r>
                        <a:rPr lang="en-US" sz="2800" dirty="0"/>
                        <a:t>Vascular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12 months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11/07/22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t>09/07/23</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08103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2768E-CC98-6490-DCD8-CC90F3D37DE3}"/>
              </a:ext>
            </a:extLst>
          </p:cNvPr>
          <p:cNvSpPr>
            <a:spLocks noGrp="1"/>
          </p:cNvSpPr>
          <p:nvPr>
            <p:ph type="title"/>
          </p:nvPr>
        </p:nvSpPr>
        <p:spPr/>
        <p:txBody>
          <a:bodyPr/>
          <a:lstStyle/>
          <a:p>
            <a:r>
              <a:rPr lang="en-US" b="1" dirty="0"/>
              <a:t>MCR: Multiple consultant report </a:t>
            </a:r>
          </a:p>
        </p:txBody>
      </p:sp>
      <p:sp>
        <p:nvSpPr>
          <p:cNvPr id="3" name="Content Placeholder 2">
            <a:extLst>
              <a:ext uri="{FF2B5EF4-FFF2-40B4-BE49-F238E27FC236}">
                <a16:creationId xmlns:a16="http://schemas.microsoft.com/office/drawing/2014/main" id="{5C1F75D8-581A-150A-D08C-01AE22EA01ED}"/>
              </a:ext>
            </a:extLst>
          </p:cNvPr>
          <p:cNvSpPr>
            <a:spLocks noGrp="1"/>
          </p:cNvSpPr>
          <p:nvPr>
            <p:ph idx="1"/>
          </p:nvPr>
        </p:nvSpPr>
        <p:spPr/>
        <p:txBody>
          <a:bodyPr>
            <a:normAutofit/>
          </a:bodyPr>
          <a:lstStyle/>
          <a:p>
            <a:r>
              <a:rPr lang="en-US" dirty="0"/>
              <a:t>There are </a:t>
            </a:r>
            <a:r>
              <a:rPr lang="en-US" dirty="0" smtClean="0"/>
              <a:t>TWO for most specialties</a:t>
            </a:r>
            <a:endParaRPr lang="en-US" dirty="0"/>
          </a:p>
          <a:p>
            <a:pPr lvl="1"/>
            <a:r>
              <a:rPr lang="en-US" dirty="0"/>
              <a:t>Mid </a:t>
            </a:r>
          </a:p>
          <a:p>
            <a:pPr lvl="1"/>
            <a:r>
              <a:rPr lang="en-US" dirty="0"/>
              <a:t>Final </a:t>
            </a:r>
          </a:p>
          <a:p>
            <a:pPr lvl="1"/>
            <a:endParaRPr lang="en-US" dirty="0"/>
          </a:p>
          <a:p>
            <a:pPr lvl="1"/>
            <a:endParaRPr lang="en-US" dirty="0"/>
          </a:p>
          <a:p>
            <a:r>
              <a:rPr lang="en-US" dirty="0"/>
              <a:t>The process is tricky! </a:t>
            </a:r>
            <a:r>
              <a:rPr lang="en-US" dirty="0" smtClean="0"/>
              <a:t>Give </a:t>
            </a:r>
            <a:r>
              <a:rPr lang="en-US" b="1" dirty="0" smtClean="0">
                <a:solidFill>
                  <a:srgbClr val="0070C0"/>
                </a:solidFill>
              </a:rPr>
              <a:t>yourself &amp; your trainer </a:t>
            </a:r>
            <a:r>
              <a:rPr lang="en-US" dirty="0" smtClean="0"/>
              <a:t>plenty of time </a:t>
            </a:r>
            <a:endParaRPr lang="en-US" dirty="0"/>
          </a:p>
          <a:p>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3286482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Work Based assessments</a:t>
            </a:r>
          </a:p>
        </p:txBody>
      </p:sp>
      <p:sp>
        <p:nvSpPr>
          <p:cNvPr id="3" name="Content Placeholder 2"/>
          <p:cNvSpPr>
            <a:spLocks noGrp="1"/>
          </p:cNvSpPr>
          <p:nvPr>
            <p:ph idx="1"/>
          </p:nvPr>
        </p:nvSpPr>
        <p:spPr/>
        <p:txBody>
          <a:bodyPr>
            <a:normAutofit/>
          </a:bodyPr>
          <a:lstStyle/>
          <a:p>
            <a:r>
              <a:rPr lang="en-US" dirty="0"/>
              <a:t>PBA: Procedure Based Assessment</a:t>
            </a:r>
          </a:p>
          <a:p>
            <a:r>
              <a:rPr lang="en-US" dirty="0"/>
              <a:t>DOPS: Directly Observed Procedural Skill</a:t>
            </a:r>
          </a:p>
          <a:p>
            <a:r>
              <a:rPr lang="en-US" dirty="0"/>
              <a:t>CBD: Case based Discussion </a:t>
            </a:r>
          </a:p>
          <a:p>
            <a:r>
              <a:rPr lang="en-US" dirty="0"/>
              <a:t>CEX: Clinical Evaluation exercise</a:t>
            </a:r>
          </a:p>
          <a:p>
            <a:r>
              <a:rPr lang="en-US" dirty="0"/>
              <a:t>AoA: Assessment of Audit</a:t>
            </a:r>
          </a:p>
          <a:p>
            <a:r>
              <a:rPr lang="en-US" dirty="0"/>
              <a:t>OoT: Observation of Teaching</a:t>
            </a:r>
          </a:p>
          <a:p>
            <a:endParaRPr lang="en-US" dirty="0"/>
          </a:p>
          <a:p>
            <a:r>
              <a:rPr lang="en-US" dirty="0"/>
              <a:t>MSF: Multisource feedback</a:t>
            </a:r>
          </a:p>
        </p:txBody>
      </p:sp>
    </p:spTree>
    <p:extLst>
      <p:ext uri="{BB962C8B-B14F-4D97-AF65-F5344CB8AC3E}">
        <p14:creationId xmlns:p14="http://schemas.microsoft.com/office/powerpoint/2010/main" val="997276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Adding WBAs</a:t>
            </a:r>
          </a:p>
        </p:txBody>
      </p:sp>
      <p:sp>
        <p:nvSpPr>
          <p:cNvPr id="7" name="Rectangle 6"/>
          <p:cNvSpPr/>
          <p:nvPr/>
        </p:nvSpPr>
        <p:spPr>
          <a:xfrm>
            <a:off x="6111433" y="4641448"/>
            <a:ext cx="2407534" cy="347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descr="Graphical user interface, application&#10;&#10;Description automatically generated">
            <a:extLst>
              <a:ext uri="{FF2B5EF4-FFF2-40B4-BE49-F238E27FC236}">
                <a16:creationId xmlns:a16="http://schemas.microsoft.com/office/drawing/2014/main" id="{3979FEA1-286D-978B-2CA4-99A363D7C618}"/>
              </a:ext>
            </a:extLst>
          </p:cNvPr>
          <p:cNvPicPr>
            <a:picLocks noGrp="1" noChangeAspect="1"/>
          </p:cNvPicPr>
          <p:nvPr>
            <p:ph idx="1"/>
          </p:nvPr>
        </p:nvPicPr>
        <p:blipFill>
          <a:blip r:embed="rId2"/>
          <a:stretch>
            <a:fillRect/>
          </a:stretch>
        </p:blipFill>
        <p:spPr>
          <a:xfrm>
            <a:off x="838200" y="1320239"/>
            <a:ext cx="10003971" cy="5189833"/>
          </a:xfrm>
        </p:spPr>
      </p:pic>
    </p:spTree>
    <p:extLst>
      <p:ext uri="{BB962C8B-B14F-4D97-AF65-F5344CB8AC3E}">
        <p14:creationId xmlns:p14="http://schemas.microsoft.com/office/powerpoint/2010/main" val="1309093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8A1AF-AE72-D8EF-176F-8B40E0ADA14F}"/>
              </a:ext>
            </a:extLst>
          </p:cNvPr>
          <p:cNvSpPr>
            <a:spLocks noGrp="1"/>
          </p:cNvSpPr>
          <p:nvPr>
            <p:ph type="title"/>
          </p:nvPr>
        </p:nvSpPr>
        <p:spPr/>
        <p:txBody>
          <a:bodyPr/>
          <a:lstStyle/>
          <a:p>
            <a:r>
              <a:rPr lang="en-US" dirty="0"/>
              <a:t>WBAs?  How many?</a:t>
            </a:r>
          </a:p>
        </p:txBody>
      </p:sp>
      <p:pic>
        <p:nvPicPr>
          <p:cNvPr id="5" name="Content Placeholder 4" descr="Text, letter&#10;&#10;Description automatically generated">
            <a:extLst>
              <a:ext uri="{FF2B5EF4-FFF2-40B4-BE49-F238E27FC236}">
                <a16:creationId xmlns:a16="http://schemas.microsoft.com/office/drawing/2014/main" id="{6FC456D3-2258-6EB1-6E2D-5E0E51859674}"/>
              </a:ext>
            </a:extLst>
          </p:cNvPr>
          <p:cNvPicPr>
            <a:picLocks noGrp="1" noChangeAspect="1"/>
          </p:cNvPicPr>
          <p:nvPr>
            <p:ph idx="1"/>
          </p:nvPr>
        </p:nvPicPr>
        <p:blipFill>
          <a:blip r:embed="rId2"/>
          <a:stretch>
            <a:fillRect/>
          </a:stretch>
        </p:blipFill>
        <p:spPr>
          <a:xfrm>
            <a:off x="838200" y="2524987"/>
            <a:ext cx="10515600" cy="1437324"/>
          </a:xfrm>
        </p:spPr>
      </p:pic>
    </p:spTree>
    <p:extLst>
      <p:ext uri="{BB962C8B-B14F-4D97-AF65-F5344CB8AC3E}">
        <p14:creationId xmlns:p14="http://schemas.microsoft.com/office/powerpoint/2010/main" val="101258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365" y="1"/>
            <a:ext cx="12120282" cy="6186309"/>
          </a:xfrm>
          <a:prstGeom prst="rect">
            <a:avLst/>
          </a:prstGeom>
        </p:spPr>
        <p:txBody>
          <a:bodyPr wrap="square">
            <a:spAutoFit/>
          </a:bodyPr>
          <a:lstStyle/>
          <a:p>
            <a:pPr fontAlgn="t"/>
            <a:endParaRPr lang="en-IE" sz="2400" b="1" dirty="0" smtClean="0">
              <a:solidFill>
                <a:srgbClr val="231F20"/>
              </a:solidFill>
              <a:latin typeface="Arial" panose="020B0604020202020204" pitchFamily="34" charset="0"/>
            </a:endParaRPr>
          </a:p>
          <a:p>
            <a:pPr fontAlgn="t"/>
            <a:r>
              <a:rPr lang="en-IE" sz="2400" b="1" dirty="0" smtClean="0">
                <a:solidFill>
                  <a:srgbClr val="0070C0"/>
                </a:solidFill>
                <a:effectLst>
                  <a:outerShdw blurRad="38100" dist="38100" dir="2700000" algn="tl">
                    <a:srgbClr val="000000">
                      <a:alpha val="43137"/>
                    </a:srgbClr>
                  </a:outerShdw>
                </a:effectLst>
                <a:latin typeface="Arial" panose="020B0604020202020204" pitchFamily="34" charset="0"/>
              </a:rPr>
              <a:t>ISCP ?????</a:t>
            </a:r>
          </a:p>
          <a:p>
            <a:pPr fontAlgn="t"/>
            <a:endParaRPr lang="en-IE" sz="2400" b="1" dirty="0" smtClean="0">
              <a:solidFill>
                <a:srgbClr val="231F20"/>
              </a:solidFill>
              <a:latin typeface="Arial" panose="020B0604020202020204" pitchFamily="34" charset="0"/>
            </a:endParaRPr>
          </a:p>
          <a:p>
            <a:pPr fontAlgn="t"/>
            <a:r>
              <a:rPr lang="en-IE" dirty="0" smtClean="0">
                <a:solidFill>
                  <a:srgbClr val="231F20"/>
                </a:solidFill>
                <a:latin typeface="Arial" panose="020B0604020202020204" pitchFamily="34" charset="0"/>
              </a:rPr>
              <a:t>The </a:t>
            </a:r>
            <a:r>
              <a:rPr lang="en-IE" dirty="0">
                <a:solidFill>
                  <a:srgbClr val="231F20"/>
                </a:solidFill>
                <a:latin typeface="Arial" panose="020B0604020202020204" pitchFamily="34" charset="0"/>
              </a:rPr>
              <a:t>Intercollegiate Surgical Curriculum Programme (</a:t>
            </a:r>
            <a:r>
              <a:rPr lang="en-IE" u="sng" dirty="0">
                <a:solidFill>
                  <a:srgbClr val="028473"/>
                </a:solidFill>
                <a:latin typeface="Arial" panose="020B0604020202020204" pitchFamily="34" charset="0"/>
                <a:hlinkClick r:id="rId2"/>
              </a:rPr>
              <a:t>ISCP</a:t>
            </a:r>
            <a:r>
              <a:rPr lang="en-IE" dirty="0">
                <a:solidFill>
                  <a:srgbClr val="231F20"/>
                </a:solidFill>
                <a:latin typeface="Arial" panose="020B0604020202020204" pitchFamily="34" charset="0"/>
              </a:rPr>
              <a:t>) website houses the curriculum for the ten surgical specialties and, in a </a:t>
            </a:r>
            <a:r>
              <a:rPr lang="en-IE" b="1" dirty="0">
                <a:solidFill>
                  <a:srgbClr val="231F20"/>
                </a:solidFill>
                <a:latin typeface="Arial" panose="020B0604020202020204" pitchFamily="34" charset="0"/>
              </a:rPr>
              <a:t>secure area</a:t>
            </a:r>
            <a:r>
              <a:rPr lang="en-IE" dirty="0">
                <a:solidFill>
                  <a:srgbClr val="231F20"/>
                </a:solidFill>
                <a:latin typeface="Arial" panose="020B0604020202020204" pitchFamily="34" charset="0"/>
              </a:rPr>
              <a:t>, trainees’ electronic portfolios and the learning agreements which supports training from </a:t>
            </a:r>
            <a:r>
              <a:rPr lang="en-IE" dirty="0" smtClean="0">
                <a:solidFill>
                  <a:srgbClr val="231F20"/>
                </a:solidFill>
                <a:latin typeface="Arial" panose="020B0604020202020204" pitchFamily="34" charset="0"/>
              </a:rPr>
              <a:t>ST3 - </a:t>
            </a:r>
            <a:r>
              <a:rPr lang="en-IE" dirty="0" smtClean="0">
                <a:solidFill>
                  <a:srgbClr val="231F20"/>
                </a:solidFill>
                <a:latin typeface="Arial" panose="020B0604020202020204" pitchFamily="34" charset="0"/>
              </a:rPr>
              <a:t>ST8, </a:t>
            </a:r>
            <a:r>
              <a:rPr lang="en-IE" dirty="0" smtClean="0">
                <a:solidFill>
                  <a:srgbClr val="231F20"/>
                </a:solidFill>
                <a:latin typeface="Arial" panose="020B0604020202020204" pitchFamily="34" charset="0"/>
              </a:rPr>
              <a:t>and CSCST sign off completion</a:t>
            </a:r>
            <a:r>
              <a:rPr lang="en-IE" dirty="0">
                <a:solidFill>
                  <a:srgbClr val="231F20"/>
                </a:solidFill>
                <a:latin typeface="Arial" panose="020B0604020202020204" pitchFamily="34" charset="0"/>
              </a:rPr>
              <a:t>. </a:t>
            </a:r>
            <a:endParaRPr lang="en-IE" dirty="0" smtClean="0">
              <a:solidFill>
                <a:srgbClr val="231F20"/>
              </a:solidFill>
              <a:latin typeface="Arial" panose="020B0604020202020204" pitchFamily="34" charset="0"/>
            </a:endParaRPr>
          </a:p>
          <a:p>
            <a:pPr fontAlgn="t"/>
            <a:endParaRPr lang="en-IE" dirty="0">
              <a:solidFill>
                <a:srgbClr val="231F20"/>
              </a:solidFill>
              <a:latin typeface="Arial" panose="020B0604020202020204" pitchFamily="34" charset="0"/>
            </a:endParaRPr>
          </a:p>
          <a:p>
            <a:pPr marL="285750" indent="-285750" fontAlgn="t">
              <a:buFont typeface="Arial" panose="020B0604020202020204" pitchFamily="34" charset="0"/>
              <a:buChar char="•"/>
            </a:pPr>
            <a:r>
              <a:rPr lang="en-IE" dirty="0">
                <a:solidFill>
                  <a:srgbClr val="231F20"/>
                </a:solidFill>
                <a:latin typeface="Arial" panose="020B0604020202020204" pitchFamily="34" charset="0"/>
              </a:rPr>
              <a:t>The ISCP allows trainees and trainers to interact </a:t>
            </a:r>
            <a:r>
              <a:rPr lang="en-IE" dirty="0" smtClean="0">
                <a:solidFill>
                  <a:srgbClr val="231F20"/>
                </a:solidFill>
                <a:latin typeface="Arial" panose="020B0604020202020204" pitchFamily="34" charset="0"/>
              </a:rPr>
              <a:t>electronically </a:t>
            </a:r>
            <a:r>
              <a:rPr lang="en-IE" dirty="0">
                <a:solidFill>
                  <a:srgbClr val="231F20"/>
                </a:solidFill>
                <a:latin typeface="Arial" panose="020B0604020202020204" pitchFamily="34" charset="0"/>
              </a:rPr>
              <a:t>file assessments and keep an electronic logbook and portfolio</a:t>
            </a:r>
            <a:r>
              <a:rPr lang="en-IE" dirty="0" smtClean="0">
                <a:solidFill>
                  <a:srgbClr val="231F20"/>
                </a:solidFill>
                <a:latin typeface="Arial" panose="020B0604020202020204" pitchFamily="34" charset="0"/>
              </a:rPr>
              <a:t>.</a:t>
            </a:r>
          </a:p>
          <a:p>
            <a:pPr fontAlgn="t"/>
            <a:endParaRPr lang="en-IE" dirty="0">
              <a:solidFill>
                <a:srgbClr val="231F20"/>
              </a:solidFill>
              <a:latin typeface="Arial" panose="020B0604020202020204" pitchFamily="34" charset="0"/>
            </a:endParaRPr>
          </a:p>
          <a:p>
            <a:pPr marL="285750" indent="-285750" fontAlgn="t">
              <a:buFont typeface="Arial" panose="020B0604020202020204" pitchFamily="34" charset="0"/>
              <a:buChar char="•"/>
            </a:pPr>
            <a:r>
              <a:rPr lang="en-IE" dirty="0" smtClean="0">
                <a:solidFill>
                  <a:srgbClr val="231F20"/>
                </a:solidFill>
                <a:latin typeface="Arial" panose="020B0604020202020204" pitchFamily="34" charset="0"/>
              </a:rPr>
              <a:t>These </a:t>
            </a:r>
            <a:r>
              <a:rPr lang="en-IE" dirty="0">
                <a:solidFill>
                  <a:srgbClr val="231F20"/>
                </a:solidFill>
                <a:latin typeface="Arial" panose="020B0604020202020204" pitchFamily="34" charset="0"/>
              </a:rPr>
              <a:t>include the syllabus for each stage of training, which can be useful for trainees wishing to expand their expertise or check previous training against the current model</a:t>
            </a:r>
            <a:r>
              <a:rPr lang="en-IE" dirty="0" smtClean="0">
                <a:solidFill>
                  <a:srgbClr val="231F20"/>
                </a:solidFill>
                <a:latin typeface="Arial" panose="020B0604020202020204" pitchFamily="34" charset="0"/>
              </a:rPr>
              <a:t>.</a:t>
            </a:r>
          </a:p>
          <a:p>
            <a:pPr fontAlgn="t"/>
            <a:endParaRPr lang="en-IE" dirty="0" smtClean="0">
              <a:solidFill>
                <a:srgbClr val="231F20"/>
              </a:solidFill>
              <a:latin typeface="Arial" panose="020B0604020202020204" pitchFamily="34" charset="0"/>
            </a:endParaRPr>
          </a:p>
          <a:p>
            <a:pPr fontAlgn="t"/>
            <a:endParaRPr lang="en-IE" dirty="0">
              <a:solidFill>
                <a:srgbClr val="231F20"/>
              </a:solidFill>
              <a:latin typeface="Arial" panose="020B0604020202020204" pitchFamily="34" charset="0"/>
            </a:endParaRPr>
          </a:p>
          <a:p>
            <a:r>
              <a:rPr lang="en-IE" b="1" dirty="0" smtClean="0">
                <a:solidFill>
                  <a:srgbClr val="0070C0"/>
                </a:solidFill>
                <a:effectLst>
                  <a:outerShdw blurRad="38100" dist="38100" dir="2700000" algn="tl">
                    <a:srgbClr val="000000">
                      <a:alpha val="43137"/>
                    </a:srgbClr>
                  </a:outerShdw>
                </a:effectLst>
                <a:latin typeface="Arial" panose="020B0604020202020204" pitchFamily="34" charset="0"/>
              </a:rPr>
              <a:t>JCST????</a:t>
            </a:r>
          </a:p>
          <a:p>
            <a:endParaRPr lang="en-IE" b="1" dirty="0" smtClean="0">
              <a:solidFill>
                <a:srgbClr val="231F20"/>
              </a:solidFill>
              <a:latin typeface="Arial" panose="020B0604020202020204" pitchFamily="34" charset="0"/>
            </a:endParaRPr>
          </a:p>
          <a:p>
            <a:r>
              <a:rPr lang="en-IE" dirty="0" smtClean="0">
                <a:solidFill>
                  <a:srgbClr val="231F20"/>
                </a:solidFill>
                <a:latin typeface="Arial" panose="020B0604020202020204" pitchFamily="34" charset="0"/>
              </a:rPr>
              <a:t>The </a:t>
            </a:r>
            <a:r>
              <a:rPr lang="en-IE" dirty="0">
                <a:solidFill>
                  <a:srgbClr val="231F20"/>
                </a:solidFill>
                <a:latin typeface="Arial" panose="020B0604020202020204" pitchFamily="34" charset="0"/>
              </a:rPr>
              <a:t>Joint Committee on Surgical Training (JCST)</a:t>
            </a:r>
          </a:p>
          <a:p>
            <a:pPr fontAlgn="t"/>
            <a:r>
              <a:rPr lang="en-IE" dirty="0">
                <a:solidFill>
                  <a:srgbClr val="231F20"/>
                </a:solidFill>
                <a:latin typeface="Arial" panose="020B0604020202020204" pitchFamily="34" charset="0"/>
              </a:rPr>
              <a:t>The JCST is an advisory body to the four surgical Royal Colleges of the UK and Ireland for all matters related to surgical training, and works closely with the Surgical Specialty Associations in Great Britain and Ireland. It is the parent body for the Intercollegiate Surgical Curriculum Programme (ISCP), the ten Specialty Advisory Committees (SACs) one for each of the surgical specialties and the Intercollegiate Core Surgical Training Committee (CSTC</a:t>
            </a:r>
            <a:r>
              <a:rPr lang="en-IE" dirty="0" smtClean="0">
                <a:solidFill>
                  <a:srgbClr val="231F20"/>
                </a:solidFill>
                <a:latin typeface="Arial" panose="020B0604020202020204" pitchFamily="34" charset="0"/>
              </a:rPr>
              <a:t>).</a:t>
            </a:r>
            <a:endParaRPr lang="en-IE" dirty="0">
              <a:solidFill>
                <a:srgbClr val="231F20"/>
              </a:solidFill>
              <a:latin typeface="Arial" panose="020B0604020202020204" pitchFamily="34" charset="0"/>
            </a:endParaRPr>
          </a:p>
        </p:txBody>
      </p:sp>
    </p:spTree>
    <p:extLst>
      <p:ext uri="{BB962C8B-B14F-4D97-AF65-F5344CB8AC3E}">
        <p14:creationId xmlns:p14="http://schemas.microsoft.com/office/powerpoint/2010/main" val="746171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10;&#10;Description automatically generated with low confidence">
            <a:extLst>
              <a:ext uri="{FF2B5EF4-FFF2-40B4-BE49-F238E27FC236}">
                <a16:creationId xmlns:a16="http://schemas.microsoft.com/office/drawing/2014/main" id="{DC00D140-3F6B-AAE0-BE78-D0C929FE61EF}"/>
              </a:ext>
            </a:extLst>
          </p:cNvPr>
          <p:cNvPicPr>
            <a:picLocks noGrp="1" noChangeAspect="1"/>
          </p:cNvPicPr>
          <p:nvPr>
            <p:ph idx="4294967295"/>
          </p:nvPr>
        </p:nvPicPr>
        <p:blipFill>
          <a:blip r:embed="rId2"/>
          <a:stretch>
            <a:fillRect/>
          </a:stretch>
        </p:blipFill>
        <p:spPr>
          <a:xfrm>
            <a:off x="357460" y="877193"/>
            <a:ext cx="11477079" cy="5103614"/>
          </a:xfrm>
        </p:spPr>
      </p:pic>
      <p:sp>
        <p:nvSpPr>
          <p:cNvPr id="7" name="Left Arrow 6">
            <a:extLst>
              <a:ext uri="{FF2B5EF4-FFF2-40B4-BE49-F238E27FC236}">
                <a16:creationId xmlns:a16="http://schemas.microsoft.com/office/drawing/2014/main" id="{76F4B362-A3BD-5160-6D2E-231A47FC55C9}"/>
              </a:ext>
            </a:extLst>
          </p:cNvPr>
          <p:cNvSpPr/>
          <p:nvPr/>
        </p:nvSpPr>
        <p:spPr>
          <a:xfrm>
            <a:off x="3365861" y="1881051"/>
            <a:ext cx="5460275" cy="26648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0933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68689-A756-E17D-9AC8-56D2A5CDEDCB}"/>
              </a:ext>
            </a:extLst>
          </p:cNvPr>
          <p:cNvSpPr>
            <a:spLocks noGrp="1"/>
          </p:cNvSpPr>
          <p:nvPr>
            <p:ph type="title"/>
          </p:nvPr>
        </p:nvSpPr>
        <p:spPr/>
        <p:txBody>
          <a:bodyPr/>
          <a:lstStyle/>
          <a:p>
            <a:r>
              <a:rPr lang="en-US" dirty="0"/>
              <a:t>Look at your curriculum!  </a:t>
            </a:r>
          </a:p>
        </p:txBody>
      </p:sp>
      <p:pic>
        <p:nvPicPr>
          <p:cNvPr id="4" name="Content Placeholder 3"/>
          <p:cNvPicPr>
            <a:picLocks noGrp="1" noChangeAspect="1"/>
          </p:cNvPicPr>
          <p:nvPr>
            <p:ph idx="1"/>
          </p:nvPr>
        </p:nvPicPr>
        <p:blipFill>
          <a:blip r:embed="rId2"/>
          <a:stretch>
            <a:fillRect/>
          </a:stretch>
        </p:blipFill>
        <p:spPr>
          <a:xfrm>
            <a:off x="1587384" y="1825625"/>
            <a:ext cx="9017231" cy="4351338"/>
          </a:xfrm>
          <a:prstGeom prst="rect">
            <a:avLst/>
          </a:prstGeom>
        </p:spPr>
      </p:pic>
    </p:spTree>
    <p:extLst>
      <p:ext uri="{BB962C8B-B14F-4D97-AF65-F5344CB8AC3E}">
        <p14:creationId xmlns:p14="http://schemas.microsoft.com/office/powerpoint/2010/main" val="1139235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a:blip r:embed="rId2"/>
          <a:stretch>
            <a:fillRect/>
          </a:stretch>
        </p:blipFill>
        <p:spPr>
          <a:xfrm>
            <a:off x="0" y="99841"/>
            <a:ext cx="12257590" cy="6804457"/>
          </a:xfrm>
          <a:prstGeom prst="rect">
            <a:avLst/>
          </a:prstGeom>
        </p:spPr>
      </p:pic>
    </p:spTree>
    <p:extLst>
      <p:ext uri="{BB962C8B-B14F-4D97-AF65-F5344CB8AC3E}">
        <p14:creationId xmlns:p14="http://schemas.microsoft.com/office/powerpoint/2010/main" val="208438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3A512-7DBD-598B-6544-7CB4EA6DF9AA}"/>
              </a:ext>
            </a:extLst>
          </p:cNvPr>
          <p:cNvSpPr>
            <a:spLocks noGrp="1"/>
          </p:cNvSpPr>
          <p:nvPr>
            <p:ph type="title"/>
          </p:nvPr>
        </p:nvSpPr>
        <p:spPr/>
        <p:txBody>
          <a:bodyPr/>
          <a:lstStyle/>
          <a:p>
            <a:r>
              <a:rPr lang="en-US" dirty="0"/>
              <a:t>Appendices 3 &amp; 4</a:t>
            </a:r>
          </a:p>
        </p:txBody>
      </p:sp>
      <p:pic>
        <p:nvPicPr>
          <p:cNvPr id="4" name="Content Placeholder 3"/>
          <p:cNvPicPr>
            <a:picLocks noGrp="1" noChangeAspect="1"/>
          </p:cNvPicPr>
          <p:nvPr>
            <p:ph idx="1"/>
          </p:nvPr>
        </p:nvPicPr>
        <p:blipFill>
          <a:blip r:embed="rId2"/>
          <a:stretch>
            <a:fillRect/>
          </a:stretch>
        </p:blipFill>
        <p:spPr>
          <a:xfrm>
            <a:off x="849639" y="1825625"/>
            <a:ext cx="10492722" cy="4351338"/>
          </a:xfrm>
          <a:prstGeom prst="rect">
            <a:avLst/>
          </a:prstGeom>
        </p:spPr>
      </p:pic>
    </p:spTree>
    <p:extLst>
      <p:ext uri="{BB962C8B-B14F-4D97-AF65-F5344CB8AC3E}">
        <p14:creationId xmlns:p14="http://schemas.microsoft.com/office/powerpoint/2010/main" val="257921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83594"/>
          </a:xfrm>
        </p:spPr>
        <p:txBody>
          <a:bodyPr>
            <a:normAutofit fontScale="90000"/>
          </a:bodyPr>
          <a:lstStyle/>
          <a:p>
            <a:r>
              <a:rPr lang="en-US" b="1" dirty="0" smtClean="0"/>
              <a:t>Professional Responsibility</a:t>
            </a:r>
            <a:br>
              <a:rPr lang="en-US" b="1" dirty="0" smtClean="0"/>
            </a:br>
            <a:r>
              <a:rPr lang="en-US" b="1" dirty="0"/>
              <a:t/>
            </a:r>
            <a:br>
              <a:rPr lang="en-US" b="1" dirty="0"/>
            </a:br>
            <a:r>
              <a:rPr lang="en-US" b="1" dirty="0" smtClean="0"/>
              <a:t>What </a:t>
            </a:r>
            <a:r>
              <a:rPr lang="en-US" b="1" dirty="0"/>
              <a:t>do </a:t>
            </a:r>
            <a:r>
              <a:rPr lang="en-US" sz="5300" b="1" i="1" dirty="0">
                <a:solidFill>
                  <a:srgbClr val="0070C0"/>
                </a:solidFill>
              </a:rPr>
              <a:t>you</a:t>
            </a:r>
            <a:r>
              <a:rPr lang="en-US" b="1" dirty="0"/>
              <a:t> need to do?</a:t>
            </a:r>
          </a:p>
        </p:txBody>
      </p:sp>
      <p:sp>
        <p:nvSpPr>
          <p:cNvPr id="3" name="Content Placeholder 2"/>
          <p:cNvSpPr>
            <a:spLocks noGrp="1"/>
          </p:cNvSpPr>
          <p:nvPr>
            <p:ph idx="1"/>
          </p:nvPr>
        </p:nvSpPr>
        <p:spPr/>
        <p:txBody>
          <a:bodyPr>
            <a:normAutofit/>
          </a:bodyPr>
          <a:lstStyle/>
          <a:p>
            <a:pPr marL="0" indent="0">
              <a:buNone/>
            </a:pPr>
            <a:endParaRPr lang="en-US" b="1" dirty="0" smtClean="0"/>
          </a:p>
          <a:p>
            <a:pPr marL="0" indent="0">
              <a:buNone/>
            </a:pPr>
            <a:endParaRPr lang="en-US" b="1" dirty="0"/>
          </a:p>
          <a:p>
            <a:pPr marL="0" indent="0">
              <a:buNone/>
            </a:pPr>
            <a:r>
              <a:rPr lang="en-US" b="1" dirty="0" smtClean="0"/>
              <a:t>Ensure </a:t>
            </a:r>
            <a:r>
              <a:rPr lang="en-US" b="1" dirty="0"/>
              <a:t>paperwork is uploaded to portfolio in a timely fashion prior to the ARCP for each training year</a:t>
            </a:r>
          </a:p>
          <a:p>
            <a:r>
              <a:rPr lang="en-US" dirty="0" smtClean="0"/>
              <a:t>Regularly upload your ISCP Portfolio to reflect stages of training</a:t>
            </a:r>
          </a:p>
          <a:p>
            <a:r>
              <a:rPr lang="en-US" dirty="0" smtClean="0"/>
              <a:t>Ensure Training </a:t>
            </a:r>
            <a:r>
              <a:rPr lang="en-US" dirty="0" smtClean="0"/>
              <a:t>Courses, Certificates eg., Human Factors, Research methodologies are uploaded to “</a:t>
            </a:r>
            <a:r>
              <a:rPr lang="en-US" b="1" dirty="0" smtClean="0">
                <a:solidFill>
                  <a:schemeClr val="accent3"/>
                </a:solidFill>
              </a:rPr>
              <a:t>other evidence section</a:t>
            </a:r>
            <a:r>
              <a:rPr lang="en-US" dirty="0" smtClean="0"/>
              <a:t>”</a:t>
            </a:r>
            <a:endParaRPr lang="en-US" dirty="0"/>
          </a:p>
        </p:txBody>
      </p:sp>
    </p:spTree>
    <p:extLst>
      <p:ext uri="{BB962C8B-B14F-4D97-AF65-F5344CB8AC3E}">
        <p14:creationId xmlns:p14="http://schemas.microsoft.com/office/powerpoint/2010/main" val="70346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15874-31AC-C617-2BBC-3B2DC0DD560A}"/>
              </a:ext>
            </a:extLst>
          </p:cNvPr>
          <p:cNvSpPr>
            <a:spLocks noGrp="1"/>
          </p:cNvSpPr>
          <p:nvPr>
            <p:ph type="title"/>
          </p:nvPr>
        </p:nvSpPr>
        <p:spPr/>
        <p:txBody>
          <a:bodyPr/>
          <a:lstStyle/>
          <a:p>
            <a:r>
              <a:rPr lang="en-US" dirty="0"/>
              <a:t>Use the help/ guidance documents</a:t>
            </a:r>
          </a:p>
        </p:txBody>
      </p:sp>
      <p:sp>
        <p:nvSpPr>
          <p:cNvPr id="3" name="Content Placeholder 2">
            <a:extLst>
              <a:ext uri="{FF2B5EF4-FFF2-40B4-BE49-F238E27FC236}">
                <a16:creationId xmlns:a16="http://schemas.microsoft.com/office/drawing/2014/main" id="{C954ED5E-F821-B157-A1F2-843BECE28B59}"/>
              </a:ext>
            </a:extLst>
          </p:cNvPr>
          <p:cNvSpPr>
            <a:spLocks noGrp="1"/>
          </p:cNvSpPr>
          <p:nvPr>
            <p:ph idx="1"/>
          </p:nvPr>
        </p:nvSpPr>
        <p:spPr/>
        <p:txBody>
          <a:bodyPr/>
          <a:lstStyle/>
          <a:p>
            <a:endParaRPr lang="en-US" dirty="0"/>
          </a:p>
          <a:p>
            <a:r>
              <a:rPr lang="en-US" dirty="0"/>
              <a:t>Where to look</a:t>
            </a:r>
            <a:r>
              <a:rPr lang="en-US" dirty="0" smtClean="0"/>
              <a:t>…….</a:t>
            </a:r>
          </a:p>
          <a:p>
            <a:endParaRPr lang="en-US" dirty="0"/>
          </a:p>
          <a:p>
            <a:pPr lvl="1"/>
            <a:r>
              <a:rPr lang="en-US" dirty="0" smtClean="0">
                <a:hlinkClick r:id="rId2"/>
              </a:rPr>
              <a:t>www.iscp.ac.uk</a:t>
            </a:r>
            <a:endParaRPr lang="en-US" dirty="0" smtClean="0"/>
          </a:p>
          <a:p>
            <a:pPr marL="457200" lvl="1" indent="0">
              <a:buNone/>
            </a:pPr>
            <a:endParaRPr lang="en-US" dirty="0"/>
          </a:p>
          <a:p>
            <a:pPr lvl="1"/>
            <a:r>
              <a:rPr lang="en-US" dirty="0" smtClean="0"/>
              <a:t>HST Intake </a:t>
            </a:r>
            <a:r>
              <a:rPr lang="en-US" dirty="0" smtClean="0"/>
              <a:t>Guide</a:t>
            </a:r>
          </a:p>
          <a:p>
            <a:pPr lvl="1"/>
            <a:endParaRPr lang="en-US" dirty="0"/>
          </a:p>
          <a:p>
            <a:pPr lvl="1"/>
            <a:r>
              <a:rPr lang="en-US" dirty="0" smtClean="0"/>
              <a:t>Training Session with Dr H. Harty – 20</a:t>
            </a:r>
            <a:r>
              <a:rPr lang="en-US" baseline="30000" dirty="0" smtClean="0"/>
              <a:t>th</a:t>
            </a:r>
            <a:r>
              <a:rPr lang="en-US" dirty="0" smtClean="0"/>
              <a:t> July 2023 </a:t>
            </a:r>
            <a:endParaRPr lang="en-US" dirty="0"/>
          </a:p>
        </p:txBody>
      </p:sp>
    </p:spTree>
    <p:extLst>
      <p:ext uri="{BB962C8B-B14F-4D97-AF65-F5344CB8AC3E}">
        <p14:creationId xmlns:p14="http://schemas.microsoft.com/office/powerpoint/2010/main" val="93446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endParaRPr lang="en-US" dirty="0"/>
          </a:p>
        </p:txBody>
      </p:sp>
      <p:sp>
        <p:nvSpPr>
          <p:cNvPr id="4" name="Content Placeholder 3"/>
          <p:cNvSpPr>
            <a:spLocks noGrp="1"/>
          </p:cNvSpPr>
          <p:nvPr>
            <p:ph idx="1"/>
          </p:nvPr>
        </p:nvSpPr>
        <p:spPr/>
        <p:txBody>
          <a:bodyPr/>
          <a:lstStyle/>
          <a:p>
            <a:pPr marL="0" indent="0">
              <a:buNone/>
            </a:pPr>
            <a:r>
              <a:rPr lang="en-US" dirty="0"/>
              <a:t>Contact details</a:t>
            </a:r>
          </a:p>
          <a:p>
            <a:pPr marL="0" indent="0">
              <a:buNone/>
            </a:pPr>
            <a:endParaRPr lang="en-US" dirty="0"/>
          </a:p>
          <a:p>
            <a:r>
              <a:rPr lang="en-US" dirty="0"/>
              <a:t>Helen Harty PhD</a:t>
            </a:r>
          </a:p>
          <a:p>
            <a:r>
              <a:rPr lang="en-US" dirty="0"/>
              <a:t>Email: </a:t>
            </a:r>
            <a:r>
              <a:rPr lang="en-US" dirty="0">
                <a:hlinkClick r:id="rId2"/>
              </a:rPr>
              <a:t>helenharty7@gmail.com</a:t>
            </a:r>
            <a:endParaRPr lang="en-US" dirty="0"/>
          </a:p>
          <a:p>
            <a:r>
              <a:rPr lang="en-US" dirty="0"/>
              <a:t>Tel: 00 44 7909524854</a:t>
            </a:r>
          </a:p>
          <a:p>
            <a:endParaRPr lang="en-US" dirty="0"/>
          </a:p>
          <a:p>
            <a:endParaRPr lang="en-US" dirty="0"/>
          </a:p>
        </p:txBody>
      </p:sp>
      <p:sp>
        <p:nvSpPr>
          <p:cNvPr id="5" name="Text Placeholder 4"/>
          <p:cNvSpPr>
            <a:spLocks noGrp="1"/>
          </p:cNvSpPr>
          <p:nvPr>
            <p:ph type="body" sz="half" idx="2"/>
          </p:nvPr>
        </p:nvSpPr>
        <p:spPr/>
        <p:txBody>
          <a:bodyPr/>
          <a:lstStyle/>
          <a:p>
            <a:endParaRPr lang="en-US" dirty="0"/>
          </a:p>
          <a:p>
            <a:endParaRPr lang="en-US" dirty="0"/>
          </a:p>
        </p:txBody>
      </p:sp>
      <p:pic>
        <p:nvPicPr>
          <p:cNvPr id="7" name="Picture 6"/>
          <p:cNvPicPr>
            <a:picLocks noChangeAspect="1"/>
          </p:cNvPicPr>
          <p:nvPr/>
        </p:nvPicPr>
        <p:blipFill>
          <a:blip r:embed="rId3"/>
          <a:stretch>
            <a:fillRect/>
          </a:stretch>
        </p:blipFill>
        <p:spPr>
          <a:xfrm>
            <a:off x="167863" y="694944"/>
            <a:ext cx="4809744" cy="4809744"/>
          </a:xfrm>
          <a:prstGeom prst="rect">
            <a:avLst/>
          </a:prstGeom>
        </p:spPr>
      </p:pic>
    </p:spTree>
    <p:extLst>
      <p:ext uri="{BB962C8B-B14F-4D97-AF65-F5344CB8AC3E}">
        <p14:creationId xmlns:p14="http://schemas.microsoft.com/office/powerpoint/2010/main" val="2000033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Register with ISCP:  www.iscp.ac.uk</a:t>
            </a:r>
          </a:p>
        </p:txBody>
      </p:sp>
      <p:pic>
        <p:nvPicPr>
          <p:cNvPr id="4" name="Content Placeholder 3"/>
          <p:cNvPicPr>
            <a:picLocks noGrp="1" noChangeAspect="1"/>
          </p:cNvPicPr>
          <p:nvPr>
            <p:ph idx="1"/>
          </p:nvPr>
        </p:nvPicPr>
        <p:blipFill>
          <a:blip r:embed="rId3"/>
          <a:stretch>
            <a:fillRect/>
          </a:stretch>
        </p:blipFill>
        <p:spPr>
          <a:xfrm>
            <a:off x="1199715" y="1531518"/>
            <a:ext cx="8218414" cy="4351338"/>
          </a:xfrm>
          <a:prstGeom prst="rect">
            <a:avLst/>
          </a:prstGeom>
        </p:spPr>
      </p:pic>
      <p:sp>
        <p:nvSpPr>
          <p:cNvPr id="5" name="Right Arrow 4"/>
          <p:cNvSpPr/>
          <p:nvPr/>
        </p:nvSpPr>
        <p:spPr>
          <a:xfrm>
            <a:off x="358816" y="4618299"/>
            <a:ext cx="1111170" cy="41668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477173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Register with ISCP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3932" y="1539874"/>
            <a:ext cx="10135283" cy="5165725"/>
          </a:xfrm>
        </p:spPr>
      </p:pic>
      <p:sp>
        <p:nvSpPr>
          <p:cNvPr id="5" name="Oval 4">
            <a:extLst>
              <a:ext uri="{FF2B5EF4-FFF2-40B4-BE49-F238E27FC236}">
                <a16:creationId xmlns:a16="http://schemas.microsoft.com/office/drawing/2014/main" id="{20A4BC62-6725-C356-6593-1CF7CDCF427C}"/>
              </a:ext>
            </a:extLst>
          </p:cNvPr>
          <p:cNvSpPr/>
          <p:nvPr/>
        </p:nvSpPr>
        <p:spPr>
          <a:xfrm>
            <a:off x="1463040" y="3429000"/>
            <a:ext cx="5512526" cy="2527663"/>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0171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Register with ISCP </a:t>
            </a: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5167" t="10181" r="4225" b="13210"/>
          <a:stretch/>
        </p:blipFill>
        <p:spPr>
          <a:xfrm>
            <a:off x="1273214" y="1469984"/>
            <a:ext cx="8323325" cy="4398381"/>
          </a:xfrm>
        </p:spPr>
      </p:pic>
      <p:sp>
        <p:nvSpPr>
          <p:cNvPr id="3" name="Multiply 2"/>
          <p:cNvSpPr/>
          <p:nvPr/>
        </p:nvSpPr>
        <p:spPr>
          <a:xfrm>
            <a:off x="3362446" y="3796495"/>
            <a:ext cx="306729" cy="30094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672655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Complete all sections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12282"/>
            <a:ext cx="10515600" cy="4178024"/>
          </a:xfrm>
        </p:spPr>
      </p:pic>
    </p:spTree>
    <p:extLst>
      <p:ext uri="{BB962C8B-B14F-4D97-AF65-F5344CB8AC3E}">
        <p14:creationId xmlns:p14="http://schemas.microsoft.com/office/powerpoint/2010/main" val="1887658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Registering with ISCP </a:t>
            </a:r>
          </a:p>
        </p:txBody>
      </p:sp>
      <p:pic>
        <p:nvPicPr>
          <p:cNvPr id="6" name="Content Placeholder 5"/>
          <p:cNvPicPr>
            <a:picLocks noGrp="1" noChangeAspect="1"/>
          </p:cNvPicPr>
          <p:nvPr>
            <p:ph idx="1"/>
          </p:nvPr>
        </p:nvPicPr>
        <p:blipFill>
          <a:blip r:embed="rId2"/>
          <a:stretch>
            <a:fillRect/>
          </a:stretch>
        </p:blipFill>
        <p:spPr>
          <a:xfrm>
            <a:off x="271040" y="2060506"/>
            <a:ext cx="10515600" cy="3603783"/>
          </a:xfrm>
          <a:prstGeom prst="rect">
            <a:avLst/>
          </a:prstGeom>
        </p:spPr>
      </p:pic>
    </p:spTree>
    <p:extLst>
      <p:ext uri="{BB962C8B-B14F-4D97-AF65-F5344CB8AC3E}">
        <p14:creationId xmlns:p14="http://schemas.microsoft.com/office/powerpoint/2010/main" val="400000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You will be asked to pay a trainee fee</a:t>
            </a:r>
          </a:p>
        </p:txBody>
      </p:sp>
      <p:sp>
        <p:nvSpPr>
          <p:cNvPr id="3" name="Subtitle 2"/>
          <p:cNvSpPr>
            <a:spLocks noGrp="1"/>
          </p:cNvSpPr>
          <p:nvPr>
            <p:ph type="subTitle" idx="1"/>
          </p:nvPr>
        </p:nvSpPr>
        <p:spPr>
          <a:solidFill>
            <a:schemeClr val="accent2">
              <a:lumMod val="60000"/>
              <a:lumOff val="40000"/>
            </a:schemeClr>
          </a:solidFill>
        </p:spPr>
        <p:txBody>
          <a:bodyPr/>
          <a:lstStyle/>
          <a:p>
            <a:endParaRPr lang="en-US" dirty="0"/>
          </a:p>
          <a:p>
            <a:r>
              <a:rPr lang="en-US" sz="2800" b="1" dirty="0">
                <a:effectLst>
                  <a:outerShdw blurRad="38100" dist="38100" dir="2700000" algn="tl">
                    <a:srgbClr val="000000">
                      <a:alpha val="43137"/>
                    </a:srgbClr>
                  </a:outerShdw>
                </a:effectLst>
              </a:rPr>
              <a:t>DON’T!  RCSI pay it directly</a:t>
            </a:r>
          </a:p>
        </p:txBody>
      </p:sp>
    </p:spTree>
    <p:extLst>
      <p:ext uri="{BB962C8B-B14F-4D97-AF65-F5344CB8AC3E}">
        <p14:creationId xmlns:p14="http://schemas.microsoft.com/office/powerpoint/2010/main" val="59320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4D3DD-C68F-A358-BD4C-97A61ACD01B6}"/>
              </a:ext>
            </a:extLst>
          </p:cNvPr>
          <p:cNvSpPr>
            <a:spLocks noGrp="1"/>
          </p:cNvSpPr>
          <p:nvPr>
            <p:ph type="title"/>
          </p:nvPr>
        </p:nvSpPr>
        <p:spPr/>
        <p:txBody>
          <a:bodyPr/>
          <a:lstStyle/>
          <a:p>
            <a:r>
              <a:rPr lang="en-US" dirty="0"/>
              <a:t>Training level </a:t>
            </a:r>
          </a:p>
        </p:txBody>
      </p:sp>
      <p:sp>
        <p:nvSpPr>
          <p:cNvPr id="3" name="Content Placeholder 2">
            <a:extLst>
              <a:ext uri="{FF2B5EF4-FFF2-40B4-BE49-F238E27FC236}">
                <a16:creationId xmlns:a16="http://schemas.microsoft.com/office/drawing/2014/main" id="{3344FDCD-85A3-17E4-5691-F7A8455DF561}"/>
              </a:ext>
            </a:extLst>
          </p:cNvPr>
          <p:cNvSpPr>
            <a:spLocks noGrp="1"/>
          </p:cNvSpPr>
          <p:nvPr>
            <p:ph idx="1"/>
          </p:nvPr>
        </p:nvSpPr>
        <p:spPr/>
        <p:txBody>
          <a:bodyPr/>
          <a:lstStyle/>
          <a:p>
            <a:r>
              <a:rPr lang="en-US" dirty="0"/>
              <a:t>You are </a:t>
            </a:r>
            <a:r>
              <a:rPr lang="en-US" dirty="0" smtClean="0"/>
              <a:t>ST3 </a:t>
            </a:r>
            <a:endParaRPr lang="en-US" dirty="0"/>
          </a:p>
          <a:p>
            <a:r>
              <a:rPr lang="en-US" b="1" dirty="0" smtClean="0"/>
              <a:t>You must select ST3</a:t>
            </a:r>
            <a:endParaRPr lang="en-US" b="1" dirty="0"/>
          </a:p>
        </p:txBody>
      </p:sp>
    </p:spTree>
    <p:extLst>
      <p:ext uri="{BB962C8B-B14F-4D97-AF65-F5344CB8AC3E}">
        <p14:creationId xmlns:p14="http://schemas.microsoft.com/office/powerpoint/2010/main" val="2924887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TotalTime>
  <Words>644</Words>
  <Application>Microsoft Office PowerPoint</Application>
  <PresentationFormat>Widescreen</PresentationFormat>
  <Paragraphs>149</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ISCP Induction for RCSI HST Trainees 30th June 2023 </vt:lpstr>
      <vt:lpstr>PowerPoint Presentation</vt:lpstr>
      <vt:lpstr>Register with ISCP:  www.iscp.ac.uk</vt:lpstr>
      <vt:lpstr>Register with ISCP </vt:lpstr>
      <vt:lpstr>Register with ISCP </vt:lpstr>
      <vt:lpstr>Complete all sections</vt:lpstr>
      <vt:lpstr>Registering with ISCP </vt:lpstr>
      <vt:lpstr>You will be asked to pay a trainee fee</vt:lpstr>
      <vt:lpstr>Training level </vt:lpstr>
      <vt:lpstr>Enrolment with JCST:  </vt:lpstr>
      <vt:lpstr>PowerPoint Presentation</vt:lpstr>
      <vt:lpstr>Training history:  Add a new placement</vt:lpstr>
      <vt:lpstr>More terminology</vt:lpstr>
      <vt:lpstr>What do you need to do?</vt:lpstr>
      <vt:lpstr>Typical Placement durations </vt:lpstr>
      <vt:lpstr>MCR: Multiple consultant report </vt:lpstr>
      <vt:lpstr>Work Based assessments</vt:lpstr>
      <vt:lpstr>Adding WBAs</vt:lpstr>
      <vt:lpstr>WBAs?  How many?</vt:lpstr>
      <vt:lpstr>PowerPoint Presentation</vt:lpstr>
      <vt:lpstr>Look at your curriculum!  </vt:lpstr>
      <vt:lpstr>PowerPoint Presentation</vt:lpstr>
      <vt:lpstr>Appendices 3 &amp; 4</vt:lpstr>
      <vt:lpstr>Professional Responsibility  What do you need to do?</vt:lpstr>
      <vt:lpstr>Use the help/ guidance documents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ISCP induction for RCSI trainees</dc:title>
  <dc:creator>James Cumiskey</dc:creator>
  <cp:lastModifiedBy>Sinead Dixon</cp:lastModifiedBy>
  <cp:revision>87</cp:revision>
  <dcterms:created xsi:type="dcterms:W3CDTF">2016-06-22T10:01:48Z</dcterms:created>
  <dcterms:modified xsi:type="dcterms:W3CDTF">2023-06-30T10:27:28Z</dcterms:modified>
</cp:coreProperties>
</file>