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6" r:id="rId5"/>
  </p:sldMasterIdLst>
  <p:notesMasterIdLst>
    <p:notesMasterId r:id="rId25"/>
  </p:notesMasterIdLst>
  <p:handoutMasterIdLst>
    <p:handoutMasterId r:id="rId26"/>
  </p:handoutMasterIdLst>
  <p:sldIdLst>
    <p:sldId id="256" r:id="rId6"/>
    <p:sldId id="277" r:id="rId7"/>
    <p:sldId id="259" r:id="rId8"/>
    <p:sldId id="278" r:id="rId9"/>
    <p:sldId id="279" r:id="rId10"/>
    <p:sldId id="271" r:id="rId11"/>
    <p:sldId id="263" r:id="rId12"/>
    <p:sldId id="275" r:id="rId13"/>
    <p:sldId id="276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</p:sldIdLst>
  <p:sldSz cx="9144000" cy="5149850"/>
  <p:notesSz cx="9144000" cy="51498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18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786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1" d="100"/>
          <a:sy n="91" d="100"/>
        </p:scale>
        <p:origin x="1176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 </a:t>
            </a:r>
          </a:p>
        </c:rich>
      </c:tx>
      <c:layout>
        <c:manualLayout>
          <c:xMode val="edge"/>
          <c:yMode val="edge"/>
          <c:x val="0.59443044619422558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Sheet1!$D$3</c:f>
              <c:strCache>
                <c:ptCount val="1"/>
                <c:pt idx="0">
                  <c:v>%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Sheet1!$C$4:$C$13</c:f>
              <c:strCache>
                <c:ptCount val="10"/>
                <c:pt idx="0">
                  <c:v>General Surgery</c:v>
                </c:pt>
                <c:pt idx="1">
                  <c:v>T &amp; O </c:v>
                </c:pt>
                <c:pt idx="2">
                  <c:v>Otolaryngology</c:v>
                </c:pt>
                <c:pt idx="3">
                  <c:v>OMFS</c:v>
                </c:pt>
                <c:pt idx="4">
                  <c:v>Urology</c:v>
                </c:pt>
                <c:pt idx="5">
                  <c:v>Neurosurgery</c:v>
                </c:pt>
                <c:pt idx="6">
                  <c:v>Vascular Surgery</c:v>
                </c:pt>
                <c:pt idx="7">
                  <c:v>Plastic Surgery</c:v>
                </c:pt>
                <c:pt idx="8">
                  <c:v>Paediatric Surgery</c:v>
                </c:pt>
                <c:pt idx="9">
                  <c:v>Cardiothoraic Surgery</c:v>
                </c:pt>
              </c:strCache>
            </c:strRef>
          </c:cat>
          <c:val>
            <c:numRef>
              <c:f>Sheet1!$D$4:$D$13</c:f>
              <c:numCache>
                <c:formatCode>0%</c:formatCode>
                <c:ptCount val="10"/>
                <c:pt idx="0">
                  <c:v>0.34</c:v>
                </c:pt>
                <c:pt idx="1">
                  <c:v>0.25</c:v>
                </c:pt>
                <c:pt idx="2">
                  <c:v>0.1</c:v>
                </c:pt>
                <c:pt idx="3">
                  <c:v>0.03</c:v>
                </c:pt>
                <c:pt idx="4">
                  <c:v>0.06</c:v>
                </c:pt>
                <c:pt idx="5">
                  <c:v>0.01</c:v>
                </c:pt>
                <c:pt idx="6">
                  <c:v>0.03</c:v>
                </c:pt>
                <c:pt idx="7">
                  <c:v>0.09</c:v>
                </c:pt>
                <c:pt idx="8">
                  <c:v>0.03</c:v>
                </c:pt>
                <c:pt idx="9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4B-4DD6-8573-F7B69E18F4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434191"/>
        <c:axId val="61426703"/>
      </c:barChart>
      <c:catAx>
        <c:axId val="61434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426703"/>
        <c:crosses val="autoZero"/>
        <c:auto val="1"/>
        <c:lblAlgn val="ctr"/>
        <c:lblOffset val="100"/>
        <c:noMultiLvlLbl val="0"/>
      </c:catAx>
      <c:valAx>
        <c:axId val="614267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434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1C2-4F1D-B29D-15E847B01AB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1C2-4F1D-B29D-15E847B01AB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1C2-4F1D-B29D-15E847B01AB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1C2-4F1D-B29D-15E847B01ABF}"/>
              </c:ext>
            </c:extLst>
          </c:dPt>
          <c:cat>
            <c:strRef>
              <c:f>'For table'!$B$61:$B$64</c:f>
              <c:strCache>
                <c:ptCount val="4"/>
                <c:pt idx="0">
                  <c:v>Model 2</c:v>
                </c:pt>
                <c:pt idx="1">
                  <c:v>Model 3</c:v>
                </c:pt>
                <c:pt idx="2">
                  <c:v>Model 4</c:v>
                </c:pt>
                <c:pt idx="3">
                  <c:v> Paediatric</c:v>
                </c:pt>
              </c:strCache>
            </c:strRef>
          </c:cat>
          <c:val>
            <c:numRef>
              <c:f>'For table'!$C$61:$C$64</c:f>
              <c:numCache>
                <c:formatCode>0%</c:formatCode>
                <c:ptCount val="4"/>
                <c:pt idx="0">
                  <c:v>0.08</c:v>
                </c:pt>
                <c:pt idx="1">
                  <c:v>0.18</c:v>
                </c:pt>
                <c:pt idx="2">
                  <c:v>0.67</c:v>
                </c:pt>
                <c:pt idx="3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1C2-4F1D-B29D-15E847B01A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8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258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0E9D7-A184-460B-8062-472B876F2034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4891088"/>
            <a:ext cx="3962400" cy="258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4891088"/>
            <a:ext cx="3962400" cy="258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E4AA6C-7912-4ECD-8392-3D2277185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542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8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8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5D6EB-7301-4DB8-A784-0EBB5CB97CAA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30538" y="644525"/>
            <a:ext cx="3082925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2478088"/>
            <a:ext cx="7315200" cy="2028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91088"/>
            <a:ext cx="3962400" cy="258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4891088"/>
            <a:ext cx="3962400" cy="258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8CE549-37C8-4A00-B4C7-DAC579828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77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CE549-37C8-4A00-B4C7-DAC579828E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87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CE549-37C8-4A00-B4C7-DAC579828E8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29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18021" y="340874"/>
            <a:ext cx="6907956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DF1834"/>
                </a:solidFill>
                <a:latin typeface="Arial"/>
                <a:cs typeface="Arial"/>
              </a:defRPr>
            </a:lvl1pPr>
          </a:lstStyle>
          <a:p>
            <a:r>
              <a:rPr lang="en-IE" dirty="0" smtClean="0"/>
              <a:t>[Title]</a:t>
            </a:r>
            <a:endParaRPr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14400" y="1431925"/>
            <a:ext cx="7467600" cy="3124200"/>
          </a:xfrm>
          <a:prstGeom prst="rect">
            <a:avLst/>
          </a:prstGeom>
        </p:spPr>
        <p:txBody>
          <a:bodyPr/>
          <a:lstStyle>
            <a:lvl1pPr marL="285750" marR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1834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lvl="0"/>
            <a:r>
              <a:rPr lang="en-US" dirty="0" smtClean="0"/>
              <a:t>Edit Master text styles</a:t>
            </a:r>
          </a:p>
          <a:p>
            <a:pPr lvl="0"/>
            <a:endParaRPr lang="en-IE" dirty="0" smtClean="0"/>
          </a:p>
          <a:p>
            <a:pPr lvl="0"/>
            <a:endParaRPr lang="en-IE" dirty="0" smtClean="0"/>
          </a:p>
        </p:txBody>
      </p:sp>
      <p:sp>
        <p:nvSpPr>
          <p:cNvPr id="4" name="object 4"/>
          <p:cNvSpPr/>
          <p:nvPr userDrawn="1"/>
        </p:nvSpPr>
        <p:spPr>
          <a:xfrm>
            <a:off x="7847997" y="3833990"/>
            <a:ext cx="1296035" cy="1314450"/>
          </a:xfrm>
          <a:custGeom>
            <a:avLst/>
            <a:gdLst/>
            <a:ahLst/>
            <a:cxnLst/>
            <a:rect l="l" t="t" r="r" b="b"/>
            <a:pathLst>
              <a:path w="1296034" h="1314450">
                <a:moveTo>
                  <a:pt x="1295996" y="0"/>
                </a:moveTo>
                <a:lnTo>
                  <a:pt x="0" y="1314005"/>
                </a:lnTo>
                <a:lnTo>
                  <a:pt x="1295996" y="1314005"/>
                </a:lnTo>
                <a:lnTo>
                  <a:pt x="1295996" y="0"/>
                </a:lnTo>
                <a:close/>
              </a:path>
            </a:pathLst>
          </a:custGeom>
          <a:solidFill>
            <a:srgbClr val="DF1834"/>
          </a:solidFill>
        </p:spPr>
        <p:txBody>
          <a:bodyPr wrap="square" lIns="0" tIns="0" rIns="0" bIns="0" rtlCol="0"/>
          <a:lstStyle/>
          <a:p>
            <a:endParaRPr>
              <a:solidFill>
                <a:srgbClr val="DF1834"/>
              </a:solidFill>
            </a:endParaRPr>
          </a:p>
        </p:txBody>
      </p:sp>
      <p:sp>
        <p:nvSpPr>
          <p:cNvPr id="5" name="object 5"/>
          <p:cNvSpPr/>
          <p:nvPr userDrawn="1"/>
        </p:nvSpPr>
        <p:spPr>
          <a:xfrm>
            <a:off x="8581399" y="4262395"/>
            <a:ext cx="535041" cy="85699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6615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18021" y="340874"/>
            <a:ext cx="6907956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DF1834"/>
                </a:solidFill>
                <a:latin typeface="Arial"/>
                <a:cs typeface="Arial"/>
              </a:defRPr>
            </a:lvl1pPr>
          </a:lstStyle>
          <a:p>
            <a:r>
              <a:rPr lang="en-IE" dirty="0" smtClean="0"/>
              <a:t>[Title]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18021" y="340874"/>
            <a:ext cx="6907956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DF1834"/>
                </a:solidFill>
                <a:latin typeface="Arial"/>
                <a:cs typeface="Arial"/>
              </a:defRPr>
            </a:lvl1pPr>
          </a:lstStyle>
          <a:p>
            <a:r>
              <a:rPr lang="en-IE" dirty="0" smtClean="0"/>
              <a:t>[Title]</a:t>
            </a:r>
            <a:endParaRPr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14400" y="1431925"/>
            <a:ext cx="7467600" cy="3124200"/>
          </a:xfrm>
          <a:prstGeom prst="rect">
            <a:avLst/>
          </a:prstGeom>
        </p:spPr>
        <p:txBody>
          <a:bodyPr/>
          <a:lstStyle>
            <a:lvl1pPr marL="285750" marR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1834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lvl="0"/>
            <a:r>
              <a:rPr lang="en-US" dirty="0" smtClean="0"/>
              <a:t>Edit Master text styles</a:t>
            </a:r>
          </a:p>
          <a:p>
            <a:pPr lvl="0"/>
            <a:endParaRPr lang="en-IE" dirty="0" smtClean="0"/>
          </a:p>
          <a:p>
            <a:pPr lvl="0"/>
            <a:endParaRPr lang="en-IE" dirty="0" smtClean="0"/>
          </a:p>
        </p:txBody>
      </p:sp>
      <p:sp>
        <p:nvSpPr>
          <p:cNvPr id="4" name="object 4"/>
          <p:cNvSpPr/>
          <p:nvPr userDrawn="1"/>
        </p:nvSpPr>
        <p:spPr>
          <a:xfrm>
            <a:off x="7847997" y="3833990"/>
            <a:ext cx="1296035" cy="1314450"/>
          </a:xfrm>
          <a:custGeom>
            <a:avLst/>
            <a:gdLst/>
            <a:ahLst/>
            <a:cxnLst/>
            <a:rect l="l" t="t" r="r" b="b"/>
            <a:pathLst>
              <a:path w="1296034" h="1314450">
                <a:moveTo>
                  <a:pt x="1295996" y="0"/>
                </a:moveTo>
                <a:lnTo>
                  <a:pt x="0" y="1314005"/>
                </a:lnTo>
                <a:lnTo>
                  <a:pt x="1295996" y="1314005"/>
                </a:lnTo>
                <a:lnTo>
                  <a:pt x="1295996" y="0"/>
                </a:lnTo>
                <a:close/>
              </a:path>
            </a:pathLst>
          </a:custGeom>
          <a:solidFill>
            <a:srgbClr val="DF1834"/>
          </a:solidFill>
        </p:spPr>
        <p:txBody>
          <a:bodyPr wrap="square" lIns="0" tIns="0" rIns="0" bIns="0" rtlCol="0"/>
          <a:lstStyle/>
          <a:p>
            <a:endParaRPr>
              <a:solidFill>
                <a:srgbClr val="DF1834"/>
              </a:solidFill>
            </a:endParaRPr>
          </a:p>
        </p:txBody>
      </p:sp>
      <p:sp>
        <p:nvSpPr>
          <p:cNvPr id="5" name="object 5"/>
          <p:cNvSpPr/>
          <p:nvPr userDrawn="1"/>
        </p:nvSpPr>
        <p:spPr>
          <a:xfrm>
            <a:off x="8581399" y="4262395"/>
            <a:ext cx="535041" cy="85699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18021" y="340874"/>
            <a:ext cx="6907956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DF1834"/>
                </a:solidFill>
                <a:latin typeface="Arial"/>
                <a:cs typeface="Arial"/>
              </a:defRPr>
            </a:lvl1pPr>
          </a:lstStyle>
          <a:p>
            <a:r>
              <a:rPr lang="en-IE" dirty="0" smtClean="0"/>
              <a:t>[Title]</a:t>
            </a:r>
            <a:endParaRPr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14400" y="1431925"/>
            <a:ext cx="7467600" cy="3124200"/>
          </a:xfrm>
          <a:prstGeom prst="rect">
            <a:avLst/>
          </a:prstGeom>
        </p:spPr>
        <p:txBody>
          <a:bodyPr/>
          <a:lstStyle>
            <a:lvl1pPr marL="285750" marR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1834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lvl="0"/>
            <a:r>
              <a:rPr lang="en-US" dirty="0" smtClean="0"/>
              <a:t>Edit Master text styles</a:t>
            </a:r>
          </a:p>
          <a:p>
            <a:pPr lvl="0"/>
            <a:endParaRPr lang="en-IE" dirty="0" smtClean="0"/>
          </a:p>
          <a:p>
            <a:pPr lvl="0"/>
            <a:endParaRPr lang="en-IE" dirty="0" smtClean="0"/>
          </a:p>
        </p:txBody>
      </p:sp>
      <p:sp>
        <p:nvSpPr>
          <p:cNvPr id="4" name="object 4"/>
          <p:cNvSpPr/>
          <p:nvPr userDrawn="1"/>
        </p:nvSpPr>
        <p:spPr>
          <a:xfrm>
            <a:off x="7847997" y="3833990"/>
            <a:ext cx="1296035" cy="1314450"/>
          </a:xfrm>
          <a:custGeom>
            <a:avLst/>
            <a:gdLst/>
            <a:ahLst/>
            <a:cxnLst/>
            <a:rect l="l" t="t" r="r" b="b"/>
            <a:pathLst>
              <a:path w="1296034" h="1314450">
                <a:moveTo>
                  <a:pt x="1295996" y="0"/>
                </a:moveTo>
                <a:lnTo>
                  <a:pt x="0" y="1314005"/>
                </a:lnTo>
                <a:lnTo>
                  <a:pt x="1295996" y="1314005"/>
                </a:lnTo>
                <a:lnTo>
                  <a:pt x="1295996" y="0"/>
                </a:lnTo>
                <a:close/>
              </a:path>
            </a:pathLst>
          </a:custGeom>
          <a:solidFill>
            <a:srgbClr val="DF1834"/>
          </a:solidFill>
        </p:spPr>
        <p:txBody>
          <a:bodyPr wrap="square" lIns="0" tIns="0" rIns="0" bIns="0" rtlCol="0"/>
          <a:lstStyle/>
          <a:p>
            <a:endParaRPr>
              <a:solidFill>
                <a:srgbClr val="DF1834"/>
              </a:solidFill>
            </a:endParaRPr>
          </a:p>
        </p:txBody>
      </p:sp>
      <p:sp>
        <p:nvSpPr>
          <p:cNvPr id="5" name="object 5"/>
          <p:cNvSpPr/>
          <p:nvPr userDrawn="1"/>
        </p:nvSpPr>
        <p:spPr>
          <a:xfrm>
            <a:off x="8581399" y="4262395"/>
            <a:ext cx="535041" cy="85699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6493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5791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5301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9337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019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18021" y="340874"/>
            <a:ext cx="6907956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DF1834"/>
                </a:solidFill>
                <a:latin typeface="Arial"/>
                <a:cs typeface="Arial"/>
              </a:defRPr>
            </a:lvl1pPr>
          </a:lstStyle>
          <a:p>
            <a:r>
              <a:rPr lang="en-IE" dirty="0" smtClean="0"/>
              <a:t>[Title]</a:t>
            </a:r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9360"/>
            <a:ext cx="292608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6/16/2020</a:t>
            </a:fld>
            <a:endParaRPr lang="en-US"/>
          </a:p>
        </p:txBody>
      </p:sp>
      <p:sp>
        <p:nvSpPr>
          <p:cNvPr id="11" name="object 4"/>
          <p:cNvSpPr/>
          <p:nvPr userDrawn="1"/>
        </p:nvSpPr>
        <p:spPr>
          <a:xfrm>
            <a:off x="7847997" y="3833990"/>
            <a:ext cx="1296035" cy="1314450"/>
          </a:xfrm>
          <a:custGeom>
            <a:avLst/>
            <a:gdLst/>
            <a:ahLst/>
            <a:cxnLst/>
            <a:rect l="l" t="t" r="r" b="b"/>
            <a:pathLst>
              <a:path w="1296034" h="1314450">
                <a:moveTo>
                  <a:pt x="1295996" y="0"/>
                </a:moveTo>
                <a:lnTo>
                  <a:pt x="0" y="1314005"/>
                </a:lnTo>
                <a:lnTo>
                  <a:pt x="1295996" y="1314005"/>
                </a:lnTo>
                <a:lnTo>
                  <a:pt x="1295996" y="0"/>
                </a:lnTo>
                <a:close/>
              </a:path>
            </a:pathLst>
          </a:custGeom>
          <a:solidFill>
            <a:srgbClr val="DF1834"/>
          </a:solidFill>
        </p:spPr>
        <p:txBody>
          <a:bodyPr wrap="square" lIns="0" tIns="0" rIns="0" bIns="0" rtlCol="0"/>
          <a:lstStyle/>
          <a:p>
            <a:endParaRPr>
              <a:solidFill>
                <a:srgbClr val="DF1834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9360"/>
            <a:ext cx="1874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object 5"/>
          <p:cNvSpPr/>
          <p:nvPr userDrawn="1"/>
        </p:nvSpPr>
        <p:spPr>
          <a:xfrm>
            <a:off x="8581399" y="4262395"/>
            <a:ext cx="535041" cy="856997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Holder 2"/>
          <p:cNvSpPr txBox="1">
            <a:spLocks/>
          </p:cNvSpPr>
          <p:nvPr userDrawn="1"/>
        </p:nvSpPr>
        <p:spPr>
          <a:xfrm>
            <a:off x="1118021" y="340874"/>
            <a:ext cx="6907956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3000" b="0" i="0" baseline="0">
                <a:solidFill>
                  <a:srgbClr val="DF1834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IE" kern="0" smtClean="0"/>
              <a:t>[Title]</a:t>
            </a:r>
            <a:endParaRPr lang="en-IE" kern="0" dirty="0"/>
          </a:p>
        </p:txBody>
      </p:sp>
      <p:sp>
        <p:nvSpPr>
          <p:cNvPr id="9" name="Text Placeholder 3"/>
          <p:cNvSpPr txBox="1">
            <a:spLocks/>
          </p:cNvSpPr>
          <p:nvPr userDrawn="1"/>
        </p:nvSpPr>
        <p:spPr>
          <a:xfrm>
            <a:off x="914400" y="1431925"/>
            <a:ext cx="7467600" cy="3124200"/>
          </a:xfrm>
          <a:prstGeom prst="rect">
            <a:avLst/>
          </a:prstGeom>
        </p:spPr>
        <p:txBody>
          <a:bodyPr/>
          <a:lstStyle>
            <a:lvl1pPr marL="285750" marR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1834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smtClean="0">
                <a:solidFill>
                  <a:sysClr val="windowText" lastClr="000000"/>
                </a:solidFill>
              </a:rPr>
              <a:t>Edit Master text styles</a:t>
            </a:r>
          </a:p>
          <a:p>
            <a:endParaRPr lang="en-IE" kern="0" smtClean="0">
              <a:solidFill>
                <a:sysClr val="windowText" lastClr="000000"/>
              </a:solidFill>
            </a:endParaRPr>
          </a:p>
          <a:p>
            <a:endParaRPr lang="en-IE" kern="0" dirty="0" smtClean="0">
              <a:solidFill>
                <a:sysClr val="windowText" lastClr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</p:sldLayoutIdLst>
  <p:timing>
    <p:tnLst>
      <p:par>
        <p:cTn id="1" dur="indefinite" restart="never" nodeType="tmRoot"/>
      </p:par>
    </p:tnLst>
  </p:timing>
  <p:txStyles>
    <p:titleStyle>
      <a:lvl1pPr algn="ctr">
        <a:defRPr baseline="0"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54713" y="1580358"/>
            <a:ext cx="4834572" cy="1610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00" b="0" i="0">
                <a:solidFill>
                  <a:srgbClr val="DF183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9360"/>
            <a:ext cx="292608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51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387705"/>
            <a:ext cx="2433912" cy="119102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4500" y="2012730"/>
            <a:ext cx="3408679" cy="987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810"/>
              </a:lnSpc>
              <a:spcBef>
                <a:spcPts val="100"/>
              </a:spcBef>
            </a:pPr>
            <a:r>
              <a:rPr lang="en-IE" sz="3200" spc="-30" dirty="0" smtClean="0"/>
              <a:t>National Surgical Trainer Survey</a:t>
            </a:r>
            <a:endParaRPr sz="2000" dirty="0"/>
          </a:p>
        </p:txBody>
      </p:sp>
      <p:sp>
        <p:nvSpPr>
          <p:cNvPr id="4" name="object 4"/>
          <p:cNvSpPr/>
          <p:nvPr/>
        </p:nvSpPr>
        <p:spPr>
          <a:xfrm>
            <a:off x="2964002" y="0"/>
            <a:ext cx="6179997" cy="5147995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2057400" y="517525"/>
            <a:ext cx="3352800" cy="68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/>
          <p:cNvSpPr/>
          <p:nvPr/>
        </p:nvSpPr>
        <p:spPr>
          <a:xfrm>
            <a:off x="7847997" y="3833990"/>
            <a:ext cx="1296035" cy="1314450"/>
          </a:xfrm>
          <a:custGeom>
            <a:avLst/>
            <a:gdLst/>
            <a:ahLst/>
            <a:cxnLst/>
            <a:rect l="l" t="t" r="r" b="b"/>
            <a:pathLst>
              <a:path w="1296034" h="1314450">
                <a:moveTo>
                  <a:pt x="1295996" y="0"/>
                </a:moveTo>
                <a:lnTo>
                  <a:pt x="0" y="1314005"/>
                </a:lnTo>
                <a:lnTo>
                  <a:pt x="1295996" y="1314005"/>
                </a:lnTo>
                <a:lnTo>
                  <a:pt x="1295996" y="0"/>
                </a:lnTo>
                <a:close/>
              </a:path>
            </a:pathLst>
          </a:custGeom>
          <a:solidFill>
            <a:srgbClr val="DF18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6"/>
          <p:cNvSpPr/>
          <p:nvPr/>
        </p:nvSpPr>
        <p:spPr>
          <a:xfrm>
            <a:off x="8581399" y="4262395"/>
            <a:ext cx="535041" cy="85699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18021" y="340874"/>
            <a:ext cx="6907956" cy="557651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i="1" dirty="0"/>
              <a:t>Train the Trainer Education</a:t>
            </a:r>
            <a:r>
              <a:rPr lang="en-US" dirty="0"/>
              <a:t/>
            </a:r>
            <a:br>
              <a:rPr lang="en-US" dirty="0"/>
            </a:b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1050925"/>
            <a:ext cx="7721177" cy="3657600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IE" kern="0" dirty="0" smtClean="0">
                <a:solidFill>
                  <a:sysClr val="windowText" lastClr="000000"/>
                </a:solidFill>
              </a:rPr>
              <a:t> </a:t>
            </a:r>
            <a:endParaRPr lang="en-US" b="1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3488832"/>
            <a:ext cx="2590800" cy="1219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 </a:t>
            </a:r>
            <a:endParaRPr lang="en-US" dirty="0"/>
          </a:p>
          <a:p>
            <a:r>
              <a:rPr lang="en-US" sz="900" dirty="0"/>
              <a:t>A significant section of the survey was allocated to finding out trainer’s views on the importance of trainer training and education and the direction this should take in the future.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0" y="1050925"/>
            <a:ext cx="7162800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 have a clear understanding of the role of a surgical trainer as laid out in the current syllabus”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C:\Users\pmalone\Desktop\Role of the Trainer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742370"/>
            <a:ext cx="2771775" cy="2124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762625" y="2594487"/>
            <a:ext cx="2162175" cy="381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IE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83% answered positively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87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/>
          <p:cNvSpPr/>
          <p:nvPr/>
        </p:nvSpPr>
        <p:spPr>
          <a:xfrm>
            <a:off x="7847997" y="3833990"/>
            <a:ext cx="1296035" cy="1314450"/>
          </a:xfrm>
          <a:custGeom>
            <a:avLst/>
            <a:gdLst/>
            <a:ahLst/>
            <a:cxnLst/>
            <a:rect l="l" t="t" r="r" b="b"/>
            <a:pathLst>
              <a:path w="1296034" h="1314450">
                <a:moveTo>
                  <a:pt x="1295996" y="0"/>
                </a:moveTo>
                <a:lnTo>
                  <a:pt x="0" y="1314005"/>
                </a:lnTo>
                <a:lnTo>
                  <a:pt x="1295996" y="1314005"/>
                </a:lnTo>
                <a:lnTo>
                  <a:pt x="1295996" y="0"/>
                </a:lnTo>
                <a:close/>
              </a:path>
            </a:pathLst>
          </a:custGeom>
          <a:solidFill>
            <a:srgbClr val="DF18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6"/>
          <p:cNvSpPr/>
          <p:nvPr/>
        </p:nvSpPr>
        <p:spPr>
          <a:xfrm>
            <a:off x="8581399" y="4262395"/>
            <a:ext cx="535041" cy="85699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18021" y="161372"/>
            <a:ext cx="6907956" cy="557651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i="1" dirty="0"/>
              <a:t>Train the Trainer Education</a:t>
            </a:r>
            <a:r>
              <a:rPr lang="en-US" dirty="0"/>
              <a:t/>
            </a:r>
            <a:br>
              <a:rPr lang="en-US" dirty="0"/>
            </a:b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1050925"/>
            <a:ext cx="7721177" cy="3657600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IE" kern="0" dirty="0" smtClean="0">
                <a:solidFill>
                  <a:sysClr val="windowText" lastClr="000000"/>
                </a:solidFill>
              </a:rPr>
              <a:t> </a:t>
            </a:r>
            <a:endParaRPr lang="en-US" b="1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12" name="Text Box 1"/>
          <p:cNvSpPr txBox="1"/>
          <p:nvPr/>
        </p:nvSpPr>
        <p:spPr>
          <a:xfrm>
            <a:off x="625650" y="3280972"/>
            <a:ext cx="1600200" cy="981423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dist="38100" dir="2700000" algn="bl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67% received guidelines from the RCSI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C:\Users\pmalone\Desktop\train the trainer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499" y="3170017"/>
            <a:ext cx="4648199" cy="1482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C:\Users\pmalone\Desktop\Benefits of course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649" y="722343"/>
            <a:ext cx="2819400" cy="250331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4924364" y="1736725"/>
            <a:ext cx="2058198" cy="86924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ln>
                  <a:noFill/>
                </a:ln>
                <a:solidFill>
                  <a:srgbClr val="5B9BD5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n>
                  <a:noFill/>
                </a:ln>
                <a:solidFill>
                  <a:srgbClr val="C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80% of respondents agreed - Train the Trainer Courses are Beneficial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37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5"/>
          <p:cNvSpPr/>
          <p:nvPr/>
        </p:nvSpPr>
        <p:spPr>
          <a:xfrm>
            <a:off x="7847997" y="3833990"/>
            <a:ext cx="1296035" cy="1314450"/>
          </a:xfrm>
          <a:custGeom>
            <a:avLst/>
            <a:gdLst/>
            <a:ahLst/>
            <a:cxnLst/>
            <a:rect l="l" t="t" r="r" b="b"/>
            <a:pathLst>
              <a:path w="1296034" h="1314450">
                <a:moveTo>
                  <a:pt x="1295996" y="0"/>
                </a:moveTo>
                <a:lnTo>
                  <a:pt x="0" y="1314005"/>
                </a:lnTo>
                <a:lnTo>
                  <a:pt x="1295996" y="1314005"/>
                </a:lnTo>
                <a:lnTo>
                  <a:pt x="1295996" y="0"/>
                </a:lnTo>
                <a:close/>
              </a:path>
            </a:pathLst>
          </a:custGeom>
          <a:solidFill>
            <a:srgbClr val="DF18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524000" y="517525"/>
            <a:ext cx="5695950" cy="4610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54% of Respondents would support a move to online training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pmalone\Desktop\Length of Train the Trainer Course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13460"/>
            <a:ext cx="5848350" cy="38671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bject 6"/>
          <p:cNvSpPr/>
          <p:nvPr/>
        </p:nvSpPr>
        <p:spPr>
          <a:xfrm>
            <a:off x="8581399" y="4262395"/>
            <a:ext cx="535041" cy="856997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539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Specific Areas for Training</a:t>
            </a:r>
            <a:endParaRPr lang="en-US" dirty="0"/>
          </a:p>
        </p:txBody>
      </p:sp>
      <p:pic>
        <p:nvPicPr>
          <p:cNvPr id="3" name="Picture 2" descr="C:\Users\pmalone\Desktop\Topics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79525"/>
            <a:ext cx="400050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Box 45"/>
          <p:cNvSpPr txBox="1"/>
          <p:nvPr/>
        </p:nvSpPr>
        <p:spPr>
          <a:xfrm>
            <a:off x="2590800" y="2099411"/>
            <a:ext cx="1219200" cy="1618514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IE" sz="14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Identification </a:t>
            </a:r>
            <a:r>
              <a:rPr lang="en-IE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diagnosis and management of the trainee in difficulty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935942" y="2098675"/>
            <a:ext cx="1143000" cy="1619250"/>
          </a:xfrm>
          <a:prstGeom prst="rect">
            <a:avLst/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Balancing the needs of service with education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204884" y="2098675"/>
            <a:ext cx="942975" cy="16192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Giving effective feedback as a trainer</a:t>
            </a:r>
          </a:p>
        </p:txBody>
      </p:sp>
      <p:sp>
        <p:nvSpPr>
          <p:cNvPr id="7" name="object 5"/>
          <p:cNvSpPr/>
          <p:nvPr/>
        </p:nvSpPr>
        <p:spPr>
          <a:xfrm>
            <a:off x="7847997" y="3833990"/>
            <a:ext cx="1296035" cy="1314450"/>
          </a:xfrm>
          <a:custGeom>
            <a:avLst/>
            <a:gdLst/>
            <a:ahLst/>
            <a:cxnLst/>
            <a:rect l="l" t="t" r="r" b="b"/>
            <a:pathLst>
              <a:path w="1296034" h="1314450">
                <a:moveTo>
                  <a:pt x="1295996" y="0"/>
                </a:moveTo>
                <a:lnTo>
                  <a:pt x="0" y="1314005"/>
                </a:lnTo>
                <a:lnTo>
                  <a:pt x="1295996" y="1314005"/>
                </a:lnTo>
                <a:lnTo>
                  <a:pt x="1295996" y="0"/>
                </a:lnTo>
                <a:close/>
              </a:path>
            </a:pathLst>
          </a:custGeom>
          <a:solidFill>
            <a:srgbClr val="DF18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/>
        </p:nvSpPr>
        <p:spPr>
          <a:xfrm>
            <a:off x="8581399" y="4262395"/>
            <a:ext cx="535041" cy="856997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977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019" y="136525"/>
            <a:ext cx="6907956" cy="405251"/>
          </a:xfrm>
        </p:spPr>
        <p:txBody>
          <a:bodyPr/>
          <a:lstStyle/>
          <a:p>
            <a:r>
              <a:rPr lang="en-IE" sz="1800" dirty="0"/>
              <a:t>RCSI Support and Engagement for Trainers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 descr="C:\Users\pmalone\Desktop\Support and engagement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609" y="446084"/>
            <a:ext cx="4676775" cy="39147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259011" y="4327525"/>
            <a:ext cx="1600200" cy="67301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62% rated RCSI engagement as acceptable or better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014785" y="4305035"/>
            <a:ext cx="1114425" cy="71799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84% would welcome more engagement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455706" y="4291894"/>
            <a:ext cx="1480080" cy="79763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solidFill>
                  <a:srgbClr val="17171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58% believed this engagement should take place on the hospital site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bject 5"/>
          <p:cNvSpPr/>
          <p:nvPr/>
        </p:nvSpPr>
        <p:spPr>
          <a:xfrm>
            <a:off x="7847997" y="3833990"/>
            <a:ext cx="1296035" cy="1314450"/>
          </a:xfrm>
          <a:custGeom>
            <a:avLst/>
            <a:gdLst/>
            <a:ahLst/>
            <a:cxnLst/>
            <a:rect l="l" t="t" r="r" b="b"/>
            <a:pathLst>
              <a:path w="1296034" h="1314450">
                <a:moveTo>
                  <a:pt x="1295996" y="0"/>
                </a:moveTo>
                <a:lnTo>
                  <a:pt x="0" y="1314005"/>
                </a:lnTo>
                <a:lnTo>
                  <a:pt x="1295996" y="1314005"/>
                </a:lnTo>
                <a:lnTo>
                  <a:pt x="1295996" y="0"/>
                </a:lnTo>
                <a:close/>
              </a:path>
            </a:pathLst>
          </a:custGeom>
          <a:solidFill>
            <a:srgbClr val="DF18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/>
          <p:cNvSpPr/>
          <p:nvPr/>
        </p:nvSpPr>
        <p:spPr>
          <a:xfrm>
            <a:off x="8581399" y="4262395"/>
            <a:ext cx="535041" cy="856997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558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Support for Trainers</a:t>
            </a:r>
            <a:endParaRPr lang="en-US" dirty="0"/>
          </a:p>
        </p:txBody>
      </p:sp>
      <p:pic>
        <p:nvPicPr>
          <p:cNvPr id="3" name="Picture 2" descr="C:\Users\pmalone\Desktop\Support with trainee in difficulty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2" y="1341437"/>
            <a:ext cx="2962275" cy="24669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053137" y="1712911"/>
            <a:ext cx="2238375" cy="209550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Just </a:t>
            </a:r>
            <a:r>
              <a:rPr lang="en-US" sz="16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38%</a:t>
            </a:r>
            <a:r>
              <a:rPr lang="en-US" sz="16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of Trainers rated the support available to them when addressing trainee performance issues as good or excellent</a:t>
            </a:r>
            <a:endParaRPr lang="en-US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47997" y="3833990"/>
            <a:ext cx="1296035" cy="1314450"/>
          </a:xfrm>
          <a:custGeom>
            <a:avLst/>
            <a:gdLst/>
            <a:ahLst/>
            <a:cxnLst/>
            <a:rect l="l" t="t" r="r" b="b"/>
            <a:pathLst>
              <a:path w="1296034" h="1314450">
                <a:moveTo>
                  <a:pt x="1295996" y="0"/>
                </a:moveTo>
                <a:lnTo>
                  <a:pt x="0" y="1314005"/>
                </a:lnTo>
                <a:lnTo>
                  <a:pt x="1295996" y="1314005"/>
                </a:lnTo>
                <a:lnTo>
                  <a:pt x="1295996" y="0"/>
                </a:lnTo>
                <a:close/>
              </a:path>
            </a:pathLst>
          </a:custGeom>
          <a:solidFill>
            <a:srgbClr val="DF18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81399" y="4262395"/>
            <a:ext cx="535041" cy="856997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86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021" y="340874"/>
            <a:ext cx="6907956" cy="405251"/>
          </a:xfrm>
        </p:spPr>
        <p:txBody>
          <a:bodyPr/>
          <a:lstStyle/>
          <a:p>
            <a:r>
              <a:rPr lang="en-IE" sz="2000" dirty="0"/>
              <a:t>Awareness of the Department of Surgical Affairs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 descr="C:\Users\pmalone\Desktop\DOSA awareness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9" y="961707"/>
            <a:ext cx="5943600" cy="18135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752600" y="2777384"/>
            <a:ext cx="1504950" cy="94170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Level of awareness of the work of Department of Surgical Affairs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19524" y="2791460"/>
            <a:ext cx="1504950" cy="80374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Level of awareness of contact at the Department of Surgical Affairs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734048" y="2775267"/>
            <a:ext cx="1809751" cy="81689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IE" sz="1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Level of satisfaction of those who had contacted the Department of Surgical Affairs</a:t>
            </a:r>
            <a:endParaRPr lang="en-US" sz="1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bject 5"/>
          <p:cNvSpPr/>
          <p:nvPr/>
        </p:nvSpPr>
        <p:spPr>
          <a:xfrm>
            <a:off x="7847997" y="3833990"/>
            <a:ext cx="1296035" cy="1314450"/>
          </a:xfrm>
          <a:custGeom>
            <a:avLst/>
            <a:gdLst/>
            <a:ahLst/>
            <a:cxnLst/>
            <a:rect l="l" t="t" r="r" b="b"/>
            <a:pathLst>
              <a:path w="1296034" h="1314450">
                <a:moveTo>
                  <a:pt x="1295996" y="0"/>
                </a:moveTo>
                <a:lnTo>
                  <a:pt x="0" y="1314005"/>
                </a:lnTo>
                <a:lnTo>
                  <a:pt x="1295996" y="1314005"/>
                </a:lnTo>
                <a:lnTo>
                  <a:pt x="1295996" y="0"/>
                </a:lnTo>
                <a:close/>
              </a:path>
            </a:pathLst>
          </a:custGeom>
          <a:solidFill>
            <a:srgbClr val="DF18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/>
        </p:nvSpPr>
        <p:spPr>
          <a:xfrm>
            <a:off x="8581399" y="4262395"/>
            <a:ext cx="535041" cy="856997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753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021" y="340874"/>
            <a:ext cx="6907956" cy="329051"/>
          </a:xfrm>
        </p:spPr>
        <p:txBody>
          <a:bodyPr/>
          <a:lstStyle/>
          <a:p>
            <a:r>
              <a:rPr lang="en-IE" sz="2000" dirty="0"/>
              <a:t>Involvement in Post Graduate Surgical Training Activities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04800" y="1431925"/>
            <a:ext cx="1295400" cy="2133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IE" sz="1400" dirty="0" smtClean="0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74% of Trainers would </a:t>
            </a:r>
            <a:r>
              <a:rPr lang="en-IE" sz="1400" dirty="0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like to be more involved with post graduate training activities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C:\Users\pmalone\Desktop\Involvement in Post Graduate activities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74725"/>
            <a:ext cx="5638800" cy="401478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bject 5"/>
          <p:cNvSpPr/>
          <p:nvPr/>
        </p:nvSpPr>
        <p:spPr>
          <a:xfrm>
            <a:off x="7847997" y="3833990"/>
            <a:ext cx="1296035" cy="1314450"/>
          </a:xfrm>
          <a:custGeom>
            <a:avLst/>
            <a:gdLst/>
            <a:ahLst/>
            <a:cxnLst/>
            <a:rect l="l" t="t" r="r" b="b"/>
            <a:pathLst>
              <a:path w="1296034" h="1314450">
                <a:moveTo>
                  <a:pt x="1295996" y="0"/>
                </a:moveTo>
                <a:lnTo>
                  <a:pt x="0" y="1314005"/>
                </a:lnTo>
                <a:lnTo>
                  <a:pt x="1295996" y="1314005"/>
                </a:lnTo>
                <a:lnTo>
                  <a:pt x="1295996" y="0"/>
                </a:lnTo>
                <a:close/>
              </a:path>
            </a:pathLst>
          </a:custGeom>
          <a:solidFill>
            <a:srgbClr val="DF18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/>
        </p:nvSpPr>
        <p:spPr>
          <a:xfrm>
            <a:off x="8581399" y="4262395"/>
            <a:ext cx="535041" cy="856997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1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021" y="340874"/>
            <a:ext cx="6907956" cy="405251"/>
          </a:xfrm>
        </p:spPr>
        <p:txBody>
          <a:bodyPr/>
          <a:lstStyle/>
          <a:p>
            <a:r>
              <a:rPr lang="en-IE" dirty="0"/>
              <a:t>I T Systems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1050925"/>
            <a:ext cx="10668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400" dirty="0" smtClean="0">
                <a:latin typeface="Calibri" panose="020F0502020204030204" pitchFamily="34" charset="0"/>
                <a:ea typeface="Calibri" panose="020F0502020204030204" pitchFamily="34" charset="0"/>
              </a:rPr>
              <a:t>IT </a:t>
            </a:r>
            <a:r>
              <a:rPr lang="en-IE" sz="1400" dirty="0">
                <a:latin typeface="Calibri" panose="020F0502020204030204" pitchFamily="34" charset="0"/>
                <a:ea typeface="Calibri" panose="020F0502020204030204" pitchFamily="34" charset="0"/>
              </a:rPr>
              <a:t>systems which are now integral to the entire training </a:t>
            </a:r>
            <a:r>
              <a:rPr lang="en-IE" sz="1400" dirty="0" smtClean="0">
                <a:latin typeface="Calibri" panose="020F0502020204030204" pitchFamily="34" charset="0"/>
                <a:ea typeface="Calibri" panose="020F0502020204030204" pitchFamily="34" charset="0"/>
              </a:rPr>
              <a:t>process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3886200" y="898525"/>
            <a:ext cx="1200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dirty="0">
                <a:latin typeface="Calibri" panose="020F0502020204030204" pitchFamily="34" charset="0"/>
                <a:ea typeface="Calibri" panose="020F0502020204030204" pitchFamily="34" charset="0"/>
              </a:rPr>
              <a:t>Awareness</a:t>
            </a:r>
            <a:endParaRPr lang="en-US" dirty="0"/>
          </a:p>
        </p:txBody>
      </p:sp>
      <p:pic>
        <p:nvPicPr>
          <p:cNvPr id="5" name="Picture 4" descr="C:\Users\pmalone\Desktop\mSurgery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12875"/>
            <a:ext cx="5943600" cy="23241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209800" y="3736975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Majority of Trainers supported online training</a:t>
            </a:r>
            <a:endParaRPr lang="en-US" dirty="0"/>
          </a:p>
        </p:txBody>
      </p:sp>
      <p:sp>
        <p:nvSpPr>
          <p:cNvPr id="7" name="object 5"/>
          <p:cNvSpPr/>
          <p:nvPr/>
        </p:nvSpPr>
        <p:spPr>
          <a:xfrm>
            <a:off x="7847997" y="3833990"/>
            <a:ext cx="1296035" cy="1314450"/>
          </a:xfrm>
          <a:custGeom>
            <a:avLst/>
            <a:gdLst/>
            <a:ahLst/>
            <a:cxnLst/>
            <a:rect l="l" t="t" r="r" b="b"/>
            <a:pathLst>
              <a:path w="1296034" h="1314450">
                <a:moveTo>
                  <a:pt x="1295996" y="0"/>
                </a:moveTo>
                <a:lnTo>
                  <a:pt x="0" y="1314005"/>
                </a:lnTo>
                <a:lnTo>
                  <a:pt x="1295996" y="1314005"/>
                </a:lnTo>
                <a:lnTo>
                  <a:pt x="1295996" y="0"/>
                </a:lnTo>
                <a:close/>
              </a:path>
            </a:pathLst>
          </a:custGeom>
          <a:solidFill>
            <a:srgbClr val="DF18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/>
          <p:cNvSpPr/>
          <p:nvPr/>
        </p:nvSpPr>
        <p:spPr>
          <a:xfrm>
            <a:off x="8581399" y="4262395"/>
            <a:ext cx="535041" cy="856997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639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Communication</a:t>
            </a:r>
            <a:endParaRPr lang="en-US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819400" y="1355725"/>
            <a:ext cx="1143000" cy="19366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majority trainers preferred to be contacted by email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pmalone\Desktop\email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802539"/>
            <a:ext cx="1162050" cy="32575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ject 5"/>
          <p:cNvSpPr/>
          <p:nvPr/>
        </p:nvSpPr>
        <p:spPr>
          <a:xfrm>
            <a:off x="7847997" y="3833990"/>
            <a:ext cx="1296035" cy="1314450"/>
          </a:xfrm>
          <a:custGeom>
            <a:avLst/>
            <a:gdLst/>
            <a:ahLst/>
            <a:cxnLst/>
            <a:rect l="l" t="t" r="r" b="b"/>
            <a:pathLst>
              <a:path w="1296034" h="1314450">
                <a:moveTo>
                  <a:pt x="1295996" y="0"/>
                </a:moveTo>
                <a:lnTo>
                  <a:pt x="0" y="1314005"/>
                </a:lnTo>
                <a:lnTo>
                  <a:pt x="1295996" y="1314005"/>
                </a:lnTo>
                <a:lnTo>
                  <a:pt x="1295996" y="0"/>
                </a:lnTo>
                <a:close/>
              </a:path>
            </a:pathLst>
          </a:custGeom>
          <a:solidFill>
            <a:srgbClr val="DF18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81399" y="4262395"/>
            <a:ext cx="535041" cy="856997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583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7995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52600" y="2154896"/>
            <a:ext cx="6017018" cy="838201"/>
          </a:xfrm>
          <a:custGeom>
            <a:avLst/>
            <a:gdLst/>
            <a:ahLst/>
            <a:cxnLst/>
            <a:rect l="l" t="t" r="r" b="b"/>
            <a:pathLst>
              <a:path w="9144000" h="5148580">
                <a:moveTo>
                  <a:pt x="0" y="5147995"/>
                </a:moveTo>
                <a:lnTo>
                  <a:pt x="9144000" y="5147995"/>
                </a:lnTo>
                <a:lnTo>
                  <a:pt x="9144000" y="0"/>
                </a:lnTo>
                <a:lnTo>
                  <a:pt x="0" y="0"/>
                </a:lnTo>
                <a:lnTo>
                  <a:pt x="0" y="5147995"/>
                </a:lnTo>
                <a:close/>
              </a:path>
            </a:pathLst>
          </a:custGeom>
          <a:solidFill>
            <a:srgbClr val="231F20">
              <a:alpha val="64999"/>
            </a:srgbClr>
          </a:solidFill>
        </p:spPr>
        <p:txBody>
          <a:bodyPr wrap="square" lIns="0" tIns="0" rIns="0" bIns="0" rtlCol="0"/>
          <a:lstStyle/>
          <a:p>
            <a:pPr algn="ctr"/>
            <a:r>
              <a:rPr lang="en-IE" b="1" i="1" dirty="0">
                <a:solidFill>
                  <a:schemeClr val="bg1"/>
                </a:solidFill>
              </a:rPr>
              <a:t>The key function of the </a:t>
            </a:r>
            <a:r>
              <a:rPr lang="en-IE" b="1" i="1" dirty="0" smtClean="0">
                <a:solidFill>
                  <a:schemeClr val="bg1"/>
                </a:solidFill>
              </a:rPr>
              <a:t>Faculty of Surgical Trainers  </a:t>
            </a:r>
            <a:r>
              <a:rPr lang="en-IE" b="1" i="1" dirty="0">
                <a:solidFill>
                  <a:schemeClr val="bg1"/>
                </a:solidFill>
              </a:rPr>
              <a:t>is to promote, enhance and support the role of the Consultant Surgical Trainer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2622550" cy="5097145"/>
          </a:xfrm>
          <a:custGeom>
            <a:avLst/>
            <a:gdLst/>
            <a:ahLst/>
            <a:cxnLst/>
            <a:rect l="l" t="t" r="r" b="b"/>
            <a:pathLst>
              <a:path w="2622550" h="5097145">
                <a:moveTo>
                  <a:pt x="2622156" y="0"/>
                </a:moveTo>
                <a:lnTo>
                  <a:pt x="0" y="0"/>
                </a:lnTo>
                <a:lnTo>
                  <a:pt x="0" y="5096662"/>
                </a:lnTo>
                <a:lnTo>
                  <a:pt x="2622156" y="0"/>
                </a:lnTo>
                <a:close/>
              </a:path>
            </a:pathLst>
          </a:custGeom>
          <a:solidFill>
            <a:srgbClr val="DF18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30980" y="1803495"/>
            <a:ext cx="5469890" cy="583173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12700" marR="10795" indent="415290" algn="ctr">
              <a:lnSpc>
                <a:spcPct val="78800"/>
              </a:lnSpc>
              <a:spcBef>
                <a:spcPts val="1040"/>
              </a:spcBef>
            </a:pPr>
            <a:endParaRPr sz="37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47997" y="3833990"/>
            <a:ext cx="1296035" cy="1314450"/>
          </a:xfrm>
          <a:custGeom>
            <a:avLst/>
            <a:gdLst/>
            <a:ahLst/>
            <a:cxnLst/>
            <a:rect l="l" t="t" r="r" b="b"/>
            <a:pathLst>
              <a:path w="1296034" h="1314450">
                <a:moveTo>
                  <a:pt x="1295996" y="0"/>
                </a:moveTo>
                <a:lnTo>
                  <a:pt x="0" y="1314005"/>
                </a:lnTo>
                <a:lnTo>
                  <a:pt x="1295996" y="1314005"/>
                </a:lnTo>
                <a:lnTo>
                  <a:pt x="1295996" y="0"/>
                </a:lnTo>
                <a:close/>
              </a:path>
            </a:pathLst>
          </a:custGeom>
          <a:solidFill>
            <a:srgbClr val="DF18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81399" y="4262395"/>
            <a:ext cx="535041" cy="856997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644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6174" y="1965325"/>
            <a:ext cx="6907956" cy="479618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 marR="5080" indent="158750">
              <a:lnSpc>
                <a:spcPts val="3200"/>
              </a:lnSpc>
              <a:spcBef>
                <a:spcPts val="540"/>
              </a:spcBef>
            </a:pPr>
            <a:r>
              <a:rPr lang="en-US" spc="-5" dirty="0" smtClean="0">
                <a:solidFill>
                  <a:schemeClr val="tx1"/>
                </a:solidFill>
              </a:rPr>
              <a:t>. </a:t>
            </a:r>
            <a:endParaRPr spc="-5" dirty="0">
              <a:solidFill>
                <a:schemeClr val="tx1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47997" y="3833990"/>
            <a:ext cx="1296035" cy="1314450"/>
          </a:xfrm>
          <a:custGeom>
            <a:avLst/>
            <a:gdLst/>
            <a:ahLst/>
            <a:cxnLst/>
            <a:rect l="l" t="t" r="r" b="b"/>
            <a:pathLst>
              <a:path w="1296034" h="1314450">
                <a:moveTo>
                  <a:pt x="1295996" y="0"/>
                </a:moveTo>
                <a:lnTo>
                  <a:pt x="0" y="1314005"/>
                </a:lnTo>
                <a:lnTo>
                  <a:pt x="1295996" y="1314005"/>
                </a:lnTo>
                <a:lnTo>
                  <a:pt x="1295996" y="0"/>
                </a:lnTo>
                <a:close/>
              </a:path>
            </a:pathLst>
          </a:custGeom>
          <a:solidFill>
            <a:srgbClr val="DF18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81399" y="4262395"/>
            <a:ext cx="535041" cy="856997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878582" y="1584325"/>
            <a:ext cx="7122418" cy="33528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endParaRPr lang="en-IE" sz="2000" dirty="0" smtClean="0"/>
          </a:p>
          <a:p>
            <a:endParaRPr lang="en-IE" sz="2000" dirty="0" smtClean="0"/>
          </a:p>
          <a:p>
            <a:r>
              <a:rPr lang="en-IE" dirty="0" smtClean="0"/>
              <a:t>RCSI committed </a:t>
            </a:r>
            <a:r>
              <a:rPr lang="en-IE" dirty="0"/>
              <a:t>to supporting trainers in their </a:t>
            </a:r>
            <a:r>
              <a:rPr lang="en-IE" dirty="0" smtClean="0"/>
              <a:t>role</a:t>
            </a:r>
          </a:p>
          <a:p>
            <a:endParaRPr lang="en-IE" dirty="0"/>
          </a:p>
          <a:p>
            <a:r>
              <a:rPr lang="en-IE" dirty="0" smtClean="0"/>
              <a:t>The </a:t>
            </a:r>
            <a:r>
              <a:rPr lang="en-IE" dirty="0"/>
              <a:t>survey was designed to be a listening process that would give a greater insight and understanding of the training environment.</a:t>
            </a:r>
            <a:endParaRPr lang="en-US" dirty="0"/>
          </a:p>
          <a:p>
            <a:endParaRPr lang="en-IE" sz="2000" dirty="0"/>
          </a:p>
          <a:p>
            <a:endParaRPr lang="en-IE" sz="2000" dirty="0" smtClean="0"/>
          </a:p>
          <a:p>
            <a:pPr algn="ctr"/>
            <a:endParaRPr lang="en-IE" sz="2000" dirty="0"/>
          </a:p>
          <a:p>
            <a:pPr algn="ctr"/>
            <a:endParaRPr lang="en-US" sz="2000" dirty="0"/>
          </a:p>
        </p:txBody>
      </p:sp>
      <p:sp>
        <p:nvSpPr>
          <p:cNvPr id="7" name="Rounded Rectangle 6"/>
          <p:cNvSpPr/>
          <p:nvPr/>
        </p:nvSpPr>
        <p:spPr>
          <a:xfrm>
            <a:off x="1464552" y="593725"/>
            <a:ext cx="5791200" cy="6858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2400" dirty="0" smtClean="0">
                <a:solidFill>
                  <a:schemeClr val="accent2">
                    <a:lumMod val="75000"/>
                  </a:schemeClr>
                </a:solidFill>
              </a:rPr>
              <a:t>Objectives of the Survey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87990" y="0"/>
            <a:ext cx="5256009" cy="5147995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4500" y="340874"/>
            <a:ext cx="50419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E" spc="-5" dirty="0" smtClean="0"/>
              <a:t>National Surgical Trainers Survey</a:t>
            </a:r>
            <a:endParaRPr spc="-5" dirty="0"/>
          </a:p>
        </p:txBody>
      </p:sp>
      <p:sp>
        <p:nvSpPr>
          <p:cNvPr id="5" name="object 5"/>
          <p:cNvSpPr/>
          <p:nvPr/>
        </p:nvSpPr>
        <p:spPr>
          <a:xfrm>
            <a:off x="7847997" y="3833990"/>
            <a:ext cx="1296035" cy="1314450"/>
          </a:xfrm>
          <a:custGeom>
            <a:avLst/>
            <a:gdLst/>
            <a:ahLst/>
            <a:cxnLst/>
            <a:rect l="l" t="t" r="r" b="b"/>
            <a:pathLst>
              <a:path w="1296034" h="1314450">
                <a:moveTo>
                  <a:pt x="1295996" y="0"/>
                </a:moveTo>
                <a:lnTo>
                  <a:pt x="0" y="1314005"/>
                </a:lnTo>
                <a:lnTo>
                  <a:pt x="1295996" y="1314005"/>
                </a:lnTo>
                <a:lnTo>
                  <a:pt x="1295996" y="0"/>
                </a:lnTo>
                <a:close/>
              </a:path>
            </a:pathLst>
          </a:custGeom>
          <a:solidFill>
            <a:srgbClr val="DF18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81399" y="4262395"/>
            <a:ext cx="535041" cy="856997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609600" y="2749611"/>
            <a:ext cx="19812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1000" y="1423470"/>
            <a:ext cx="5410200" cy="3006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survey was broken down into a number of specific areas: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I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Knowledge of Trainer Status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I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Hospital Supports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I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Assessments and Curriculum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I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Train the Trainer education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I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RCSI Supports and Engagement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I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Awareness of the Department of Surgical Affairs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I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Involvement in Post Graduate Surgical Training activities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I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Systems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I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Communication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81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2" y="397081"/>
            <a:ext cx="3733800" cy="577644"/>
          </a:xfrm>
        </p:spPr>
        <p:txBody>
          <a:bodyPr/>
          <a:lstStyle/>
          <a:p>
            <a:r>
              <a:rPr lang="en-IE" dirty="0" smtClean="0"/>
              <a:t>Response Rate</a:t>
            </a:r>
            <a:endParaRPr lang="en-US" dirty="0"/>
          </a:p>
        </p:txBody>
      </p:sp>
      <p:pic>
        <p:nvPicPr>
          <p:cNvPr id="3" name="Picture 2" descr="C:\Users\pmalone\Desktop\Response rat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42987"/>
            <a:ext cx="3048001" cy="1262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C:\Users\pmalone\Desktop\mvf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88" y="2117725"/>
            <a:ext cx="2099312" cy="18383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7199" y="3870325"/>
            <a:ext cx="2167890" cy="52424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IE" sz="1000" dirty="0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Gender Breakdown of Respondents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IE" sz="1000" dirty="0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87% </a:t>
            </a:r>
            <a:r>
              <a:rPr lang="en-IE" sz="1000" dirty="0" smtClean="0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Male 13</a:t>
            </a:r>
            <a:r>
              <a:rPr lang="en-IE" sz="1000" dirty="0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Female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410310827"/>
              </p:ext>
            </p:extLst>
          </p:nvPr>
        </p:nvGraphicFramePr>
        <p:xfrm>
          <a:off x="3657600" y="2574925"/>
          <a:ext cx="4572000" cy="2505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272585805"/>
              </p:ext>
            </p:extLst>
          </p:nvPr>
        </p:nvGraphicFramePr>
        <p:xfrm>
          <a:off x="5486401" y="860057"/>
          <a:ext cx="2362200" cy="1714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1507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1600" y="437937"/>
            <a:ext cx="6392419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rtlCol="0">
            <a:spAutoFit/>
          </a:bodyPr>
          <a:lstStyle/>
          <a:p>
            <a:pPr marL="109855" algn="ctr">
              <a:lnSpc>
                <a:spcPct val="100000"/>
              </a:lnSpc>
            </a:pPr>
            <a:r>
              <a:rPr lang="en-IE" b="0" spc="-5" dirty="0" smtClean="0">
                <a:solidFill>
                  <a:schemeClr val="accent2">
                    <a:lumMod val="75000"/>
                  </a:schemeClr>
                </a:solidFill>
              </a:rPr>
              <a:t>Trainer Status</a:t>
            </a:r>
            <a:endParaRPr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847997" y="3833990"/>
            <a:ext cx="1296035" cy="1314450"/>
          </a:xfrm>
          <a:custGeom>
            <a:avLst/>
            <a:gdLst/>
            <a:ahLst/>
            <a:cxnLst/>
            <a:rect l="l" t="t" r="r" b="b"/>
            <a:pathLst>
              <a:path w="1296034" h="1314450">
                <a:moveTo>
                  <a:pt x="1295996" y="0"/>
                </a:moveTo>
                <a:lnTo>
                  <a:pt x="0" y="1314005"/>
                </a:lnTo>
                <a:lnTo>
                  <a:pt x="1295996" y="1314005"/>
                </a:lnTo>
                <a:lnTo>
                  <a:pt x="1295996" y="0"/>
                </a:lnTo>
                <a:close/>
              </a:path>
            </a:pathLst>
          </a:custGeom>
          <a:solidFill>
            <a:srgbClr val="DF1834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581399" y="4262395"/>
            <a:ext cx="535041" cy="85699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853440" y="1203325"/>
            <a:ext cx="6925819" cy="30590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IE" dirty="0"/>
              <a:t>“Being a Trainer was option would you opt in our opt out”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 descr="C:\Users\pmalone\Desktop\Opt in.pptx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149" y="1584326"/>
            <a:ext cx="1676400" cy="29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5649315" y="2440941"/>
            <a:ext cx="1771650" cy="62928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>
                <a:ln w="9525" cap="rnd" cmpd="sng" algn="ctr">
                  <a:solidFill>
                    <a:srgbClr val="1F4E79"/>
                  </a:solidFill>
                  <a:prstDash val="solid"/>
                  <a:bevel/>
                </a:ln>
                <a:solidFill>
                  <a:srgbClr val="C00000"/>
                </a:solidFill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 in 98% 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14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340874"/>
            <a:ext cx="7251700" cy="47551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 marR="5080">
              <a:lnSpc>
                <a:spcPct val="77800"/>
              </a:lnSpc>
              <a:spcBef>
                <a:spcPts val="900"/>
              </a:spcBef>
            </a:pPr>
            <a:r>
              <a:rPr lang="en-IE" dirty="0" smtClean="0">
                <a:solidFill>
                  <a:schemeClr val="accent2">
                    <a:lumMod val="75000"/>
                  </a:schemeClr>
                </a:solidFill>
              </a:rPr>
              <a:t>Hospital Supports</a:t>
            </a:r>
            <a:endParaRPr spc="-6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object 3"/>
          <p:cNvSpPr/>
          <p:nvPr/>
        </p:nvSpPr>
        <p:spPr>
          <a:xfrm>
            <a:off x="7875557" y="3833990"/>
            <a:ext cx="1296035" cy="1314450"/>
          </a:xfrm>
          <a:custGeom>
            <a:avLst/>
            <a:gdLst/>
            <a:ahLst/>
            <a:cxnLst/>
            <a:rect l="l" t="t" r="r" b="b"/>
            <a:pathLst>
              <a:path w="1296034" h="1314450">
                <a:moveTo>
                  <a:pt x="1295996" y="0"/>
                </a:moveTo>
                <a:lnTo>
                  <a:pt x="0" y="1314005"/>
                </a:lnTo>
                <a:lnTo>
                  <a:pt x="1295996" y="1314005"/>
                </a:lnTo>
                <a:lnTo>
                  <a:pt x="1295996" y="0"/>
                </a:lnTo>
                <a:close/>
              </a:path>
            </a:pathLst>
          </a:custGeom>
          <a:solidFill>
            <a:srgbClr val="DF18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"/>
          <p:cNvSpPr/>
          <p:nvPr/>
        </p:nvSpPr>
        <p:spPr>
          <a:xfrm>
            <a:off x="8608959" y="4262395"/>
            <a:ext cx="535041" cy="85699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1431925"/>
            <a:ext cx="7162800" cy="2895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i="1" dirty="0"/>
              <a:t>“The working environment in my hospital is one that fully supports the confidence building of doctors</a:t>
            </a:r>
            <a:r>
              <a:rPr lang="en-IE" i="1" dirty="0" smtClean="0"/>
              <a:t>”</a:t>
            </a:r>
          </a:p>
          <a:p>
            <a:pPr algn="ctr"/>
            <a:endParaRPr lang="en-IE" i="1" dirty="0"/>
          </a:p>
          <a:p>
            <a:pPr algn="ctr"/>
            <a:endParaRPr lang="en-US" dirty="0"/>
          </a:p>
        </p:txBody>
      </p:sp>
      <p:pic>
        <p:nvPicPr>
          <p:cNvPr id="7" name="Picture 6" descr="C:\Users\pmalone\Desktop\Hospital Supports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70125"/>
            <a:ext cx="2743200" cy="188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/>
          <p:cNvSpPr/>
          <p:nvPr/>
        </p:nvSpPr>
        <p:spPr>
          <a:xfrm>
            <a:off x="7847997" y="3833990"/>
            <a:ext cx="1296035" cy="1314450"/>
          </a:xfrm>
          <a:custGeom>
            <a:avLst/>
            <a:gdLst/>
            <a:ahLst/>
            <a:cxnLst/>
            <a:rect l="l" t="t" r="r" b="b"/>
            <a:pathLst>
              <a:path w="1296034" h="1314450">
                <a:moveTo>
                  <a:pt x="1295996" y="0"/>
                </a:moveTo>
                <a:lnTo>
                  <a:pt x="0" y="1314005"/>
                </a:lnTo>
                <a:lnTo>
                  <a:pt x="1295996" y="1314005"/>
                </a:lnTo>
                <a:lnTo>
                  <a:pt x="1295996" y="0"/>
                </a:lnTo>
                <a:close/>
              </a:path>
            </a:pathLst>
          </a:custGeom>
          <a:solidFill>
            <a:srgbClr val="DF18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6"/>
          <p:cNvSpPr/>
          <p:nvPr/>
        </p:nvSpPr>
        <p:spPr>
          <a:xfrm>
            <a:off x="8581399" y="4262395"/>
            <a:ext cx="535041" cy="85699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IE" dirty="0" smtClean="0">
                <a:solidFill>
                  <a:schemeClr val="accent2">
                    <a:lumMod val="75000"/>
                  </a:schemeClr>
                </a:solidFill>
              </a:rPr>
              <a:t>Assessments and Curriculum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1050925"/>
            <a:ext cx="7721177" cy="3657600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IE" kern="0" dirty="0" smtClean="0">
                <a:solidFill>
                  <a:sysClr val="windowText" lastClr="000000"/>
                </a:solidFill>
              </a:rPr>
              <a:t> </a:t>
            </a:r>
            <a:endParaRPr lang="en-US" b="1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0" y="4018610"/>
            <a:ext cx="5410200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E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continued relevance of the curriculum is pivotal to ensuring the graduates from surgical training can deliver the highest quality of patient </a:t>
            </a:r>
            <a:r>
              <a:rPr lang="en-IE" sz="1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care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1127125"/>
            <a:ext cx="7620000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E" i="1" dirty="0">
                <a:solidFill>
                  <a:srgbClr val="C00000"/>
                </a:solidFill>
                <a:latin typeface="Bahnschrift 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“The content of my specialty trainees’ curriculum is appropriate to their needs”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C:\Users\pmalone\Desktop\Curriculum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1821040"/>
            <a:ext cx="3143250" cy="2047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28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IE" dirty="0" smtClean="0">
                <a:solidFill>
                  <a:schemeClr val="accent2">
                    <a:lumMod val="75000"/>
                  </a:schemeClr>
                </a:solidFill>
              </a:rPr>
              <a:t>Assessments  &amp; Curriculum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object 5"/>
          <p:cNvSpPr/>
          <p:nvPr/>
        </p:nvSpPr>
        <p:spPr>
          <a:xfrm>
            <a:off x="7847997" y="3833990"/>
            <a:ext cx="1296035" cy="1314450"/>
          </a:xfrm>
          <a:custGeom>
            <a:avLst/>
            <a:gdLst/>
            <a:ahLst/>
            <a:cxnLst/>
            <a:rect l="l" t="t" r="r" b="b"/>
            <a:pathLst>
              <a:path w="1296034" h="1314450">
                <a:moveTo>
                  <a:pt x="1295996" y="0"/>
                </a:moveTo>
                <a:lnTo>
                  <a:pt x="0" y="1314005"/>
                </a:lnTo>
                <a:lnTo>
                  <a:pt x="1295996" y="1314005"/>
                </a:lnTo>
                <a:lnTo>
                  <a:pt x="1295996" y="0"/>
                </a:lnTo>
                <a:close/>
              </a:path>
            </a:pathLst>
          </a:custGeom>
          <a:solidFill>
            <a:srgbClr val="DF18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6"/>
          <p:cNvSpPr/>
          <p:nvPr/>
        </p:nvSpPr>
        <p:spPr>
          <a:xfrm>
            <a:off x="8581399" y="4262395"/>
            <a:ext cx="535041" cy="85699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76299" y="1203325"/>
            <a:ext cx="7391400" cy="2578100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050925"/>
            <a:ext cx="7924800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E" i="1" dirty="0">
                <a:solidFill>
                  <a:srgbClr val="C00000"/>
                </a:solidFill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“The assessments completed by my trainees are an effective part of their educational development”“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C:\Users\pmalone\Desktop\Assessments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2" y="1888384"/>
            <a:ext cx="3800475" cy="19907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2519362" y="4031509"/>
            <a:ext cx="3919278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81% of respondents answered positively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825" y="2345947"/>
            <a:ext cx="23492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assessment process has evolved considerably over the past number of years and undoubtedly has added to workload of all surgical </a:t>
            </a:r>
            <a:r>
              <a:rPr lang="en-IE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trainers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4331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putation-Enhancement-Slides-for-International-Conferences_General-slides" id="{CDA26E29-4D5B-4A1C-8AF0-7686252F62AB}" vid="{C20D17AC-B5CB-478A-9403-BF1156FA05B7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putation-Enhancement-Slides-for-International-Conferences_General-slides" id="{CDA26E29-4D5B-4A1C-8AF0-7686252F62AB}" vid="{B39711B5-BB89-42F6-BBA2-D72A71453D2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48A23C84D2594BAD797E0268C1F720" ma:contentTypeVersion="7" ma:contentTypeDescription="Create a new document." ma:contentTypeScope="" ma:versionID="fd1f8c0f3ba9b95ff6ede90e0f6ab272">
  <xsd:schema xmlns:xsd="http://www.w3.org/2001/XMLSchema" xmlns:xs="http://www.w3.org/2001/XMLSchema" xmlns:p="http://schemas.microsoft.com/office/2006/metadata/properties" xmlns:ns3="9fe4cc59-a061-40fe-8bd0-c4621510ea9b" xmlns:ns4="f808e7b9-801d-4459-9fd5-859d44757e68" targetNamespace="http://schemas.microsoft.com/office/2006/metadata/properties" ma:root="true" ma:fieldsID="234b454721e7a4ef4fad44cb637f6775" ns3:_="" ns4:_="">
    <xsd:import namespace="9fe4cc59-a061-40fe-8bd0-c4621510ea9b"/>
    <xsd:import namespace="f808e7b9-801d-4459-9fd5-859d44757e6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e4cc59-a061-40fe-8bd0-c4621510ea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08e7b9-801d-4459-9fd5-859d44757e6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BD6B10F-AFA0-4F11-97E9-7B28A5AE28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fe4cc59-a061-40fe-8bd0-c4621510ea9b"/>
    <ds:schemaRef ds:uri="f808e7b9-801d-4459-9fd5-859d44757e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2AF1F6-58A0-4E9F-B335-7CF9A175E4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585861-4AD6-4007-81E8-EE9E7FD6BE10}">
  <ds:schemaRefs>
    <ds:schemaRef ds:uri="http://purl.org/dc/elements/1.1/"/>
    <ds:schemaRef ds:uri="9fe4cc59-a061-40fe-8bd0-c4621510ea9b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f808e7b9-801d-4459-9fd5-859d44757e6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993</TotalTime>
  <Words>539</Words>
  <Application>Microsoft Office PowerPoint</Application>
  <PresentationFormat>Custom</PresentationFormat>
  <Paragraphs>74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Bahnschrift Light</vt:lpstr>
      <vt:lpstr>Calibri</vt:lpstr>
      <vt:lpstr>Times New Roman</vt:lpstr>
      <vt:lpstr>Office Theme</vt:lpstr>
      <vt:lpstr>1_Office Theme</vt:lpstr>
      <vt:lpstr>National Surgical Trainer Survey</vt:lpstr>
      <vt:lpstr>PowerPoint Presentation</vt:lpstr>
      <vt:lpstr>. </vt:lpstr>
      <vt:lpstr>National Surgical Trainers Survey</vt:lpstr>
      <vt:lpstr>Response Rate</vt:lpstr>
      <vt:lpstr>Trainer Status</vt:lpstr>
      <vt:lpstr>Hospital Supports</vt:lpstr>
      <vt:lpstr>Assessments and Curriculum</vt:lpstr>
      <vt:lpstr>Assessments  &amp; Curriculum</vt:lpstr>
      <vt:lpstr>Train the Trainer Education </vt:lpstr>
      <vt:lpstr>Train the Trainer Education </vt:lpstr>
      <vt:lpstr>PowerPoint Presentation</vt:lpstr>
      <vt:lpstr>Specific Areas for Training</vt:lpstr>
      <vt:lpstr>RCSI Support and Engagement for Trainers </vt:lpstr>
      <vt:lpstr>Support for Trainers</vt:lpstr>
      <vt:lpstr>Awareness of the Department of Surgical Affairs </vt:lpstr>
      <vt:lpstr>Involvement in Post Graduate Surgical Training Activities </vt:lpstr>
      <vt:lpstr>I T Systems </vt:lpstr>
      <vt:lpstr>Communication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Heading to go here Name, date etc... to go here</dc:title>
  <dc:creator>Paul Hurley</dc:creator>
  <cp:lastModifiedBy>Patricia Malone</cp:lastModifiedBy>
  <cp:revision>80</cp:revision>
  <dcterms:created xsi:type="dcterms:W3CDTF">2018-09-14T10:09:52Z</dcterms:created>
  <dcterms:modified xsi:type="dcterms:W3CDTF">2020-06-16T14:30:28Z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2018-09-14T00:00:00Z</vt:filetime>
  </property>
  <property fmtid="{D5CDD505-2E9C-101B-9397-08002B2CF9AE}" pid="3" name="Creator">
    <vt:lpwstr>Adobe InDesign CC 13.1 (Macintosh)</vt:lpwstr>
  </property>
  <property fmtid="{D5CDD505-2E9C-101B-9397-08002B2CF9AE}" pid="4" name="LastSaved">
    <vt:filetime>2018-09-14T00:00:00Z</vt:filetime>
  </property>
  <property fmtid="{D5CDD505-2E9C-101B-9397-08002B2CF9AE}" pid="5" name="ContentTypeId">
    <vt:lpwstr>0x0101001648A23C84D2594BAD797E0268C1F720</vt:lpwstr>
  </property>
</Properties>
</file>