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94" r:id="rId3"/>
    <p:sldId id="257" r:id="rId4"/>
    <p:sldId id="258" r:id="rId5"/>
    <p:sldId id="259" r:id="rId6"/>
    <p:sldId id="261" r:id="rId7"/>
    <p:sldId id="309" r:id="rId8"/>
    <p:sldId id="262" r:id="rId9"/>
    <p:sldId id="263" r:id="rId10"/>
    <p:sldId id="268" r:id="rId11"/>
    <p:sldId id="269" r:id="rId12"/>
    <p:sldId id="271" r:id="rId13"/>
    <p:sldId id="272" r:id="rId14"/>
    <p:sldId id="279" r:id="rId15"/>
    <p:sldId id="278" r:id="rId16"/>
    <p:sldId id="280" r:id="rId17"/>
    <p:sldId id="270" r:id="rId18"/>
    <p:sldId id="273" r:id="rId19"/>
    <p:sldId id="281" r:id="rId20"/>
    <p:sldId id="275" r:id="rId21"/>
    <p:sldId id="274" r:id="rId22"/>
    <p:sldId id="276" r:id="rId23"/>
    <p:sldId id="283" r:id="rId24"/>
    <p:sldId id="282" r:id="rId25"/>
    <p:sldId id="277" r:id="rId26"/>
    <p:sldId id="284" r:id="rId27"/>
    <p:sldId id="266" r:id="rId28"/>
    <p:sldId id="295" r:id="rId29"/>
    <p:sldId id="296" r:id="rId30"/>
    <p:sldId id="298" r:id="rId31"/>
    <p:sldId id="265" r:id="rId32"/>
    <p:sldId id="267" r:id="rId33"/>
    <p:sldId id="291" r:id="rId34"/>
    <p:sldId id="300" r:id="rId35"/>
    <p:sldId id="293" r:id="rId36"/>
    <p:sldId id="286" r:id="rId37"/>
    <p:sldId id="285" r:id="rId38"/>
    <p:sldId id="287" r:id="rId39"/>
    <p:sldId id="288" r:id="rId40"/>
    <p:sldId id="289" r:id="rId41"/>
    <p:sldId id="301" r:id="rId42"/>
    <p:sldId id="308" r:id="rId43"/>
    <p:sldId id="305" r:id="rId44"/>
    <p:sldId id="306" r:id="rId45"/>
    <p:sldId id="290" r:id="rId46"/>
    <p:sldId id="303" r:id="rId47"/>
    <p:sldId id="307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9121" autoAdjust="0"/>
  </p:normalViewPr>
  <p:slideViewPr>
    <p:cSldViewPr snapToGrid="0">
      <p:cViewPr varScale="1">
        <p:scale>
          <a:sx n="40" d="100"/>
          <a:sy n="40" d="100"/>
        </p:scale>
        <p:origin x="102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DA171-D5D6-4169-BAF0-3D6D07FF4492}" type="datetimeFigureOut">
              <a:rPr lang="en-IE" smtClean="0"/>
              <a:t>09/09/2020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69C6E-606A-4845-971E-965141DDC58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82256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69C6E-606A-4845-971E-965141DDC58E}" type="slidenum">
              <a:rPr lang="en-IE" smtClean="0"/>
              <a:t>43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11532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FFBP = Femoral-femoral bypass, BBT = Bell Bottom Technique, IBD = branched iliac device, DLZ = distal landing zone, PLZ = proximal landing zone.</a:t>
            </a:r>
          </a:p>
          <a:p>
            <a:r>
              <a:rPr lang="en-IE" dirty="0"/>
              <a:t>CIA = common iliac artery, EIA = external iliac artery, IIA = internal iliac artery.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69C6E-606A-4845-971E-965141DDC58E}" type="slidenum">
              <a:rPr lang="en-IE" smtClean="0"/>
              <a:t>46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5300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BA74D-ED8C-4029-9194-B67743575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B55C9A-B748-42E2-862D-7E8730794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CE552-520F-4CC6-A266-15C3B53B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7810-5D0B-470F-B181-FF6F62F9D6D3}" type="datetimeFigureOut">
              <a:rPr lang="en-IE" smtClean="0"/>
              <a:t>09/09/2020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C4833-C3E9-460F-BAB3-3F2E9A16C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A4AEE-E56D-434F-8E83-88D0B258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F9E9-5D5C-48CF-959C-FDAC4EB910E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29574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6F23E-9BE6-4491-94BB-920B07147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B09162-03AC-4EE2-91C7-0593722BC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51396-29B6-4132-8CA7-3788D61A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7810-5D0B-470F-B181-FF6F62F9D6D3}" type="datetimeFigureOut">
              <a:rPr lang="en-IE" smtClean="0"/>
              <a:t>09/09/2020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F1619-DD37-4A8E-8215-CE842415C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E6BD8-634E-4EAD-95CD-CFC92DC18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F9E9-5D5C-48CF-959C-FDAC4EB910E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602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C0AF32-3D71-4F2A-8927-EC4B65542B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F0BCDE-EE22-4028-92B1-B95C184B9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02789-3C97-4964-81EA-25C539588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7810-5D0B-470F-B181-FF6F62F9D6D3}" type="datetimeFigureOut">
              <a:rPr lang="en-IE" smtClean="0"/>
              <a:t>09/09/2020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C4726-2D1B-454B-8D8C-BB468D347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EEC64-EC0C-4AC8-A916-CC6BB5AB4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F9E9-5D5C-48CF-959C-FDAC4EB910E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8780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DA7E8-83B0-43F5-A80F-44687DA4A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AAC46-542B-47FB-A618-05052551B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C5F42-05B6-4015-A0B8-71A980C64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7810-5D0B-470F-B181-FF6F62F9D6D3}" type="datetimeFigureOut">
              <a:rPr lang="en-IE" smtClean="0"/>
              <a:t>09/09/2020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12C40-0FCC-4EB8-8F1F-FDB590871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FE652-B957-4EC9-8D6C-D6CA091B0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F9E9-5D5C-48CF-959C-FDAC4EB910E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060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7AA1E-EFA4-4922-AB77-FDB8C7602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FC1EE-6CD3-4114-8C96-A07BC1F97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817E3-EFB7-43AE-9813-D576B3537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7810-5D0B-470F-B181-FF6F62F9D6D3}" type="datetimeFigureOut">
              <a:rPr lang="en-IE" smtClean="0"/>
              <a:t>09/09/2020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63859-2F69-42B7-ADB8-B7E8C5A08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62868-B67F-47B5-AF50-D3F742173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F9E9-5D5C-48CF-959C-FDAC4EB910E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84663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9E425-6484-4032-A17E-0660FFDE6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518E4-69B3-49F8-8968-2C604E4FA0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DF828-A889-468B-A086-4A110508AB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D50C6F-4891-48F9-9780-F1C78D234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7810-5D0B-470F-B181-FF6F62F9D6D3}" type="datetimeFigureOut">
              <a:rPr lang="en-IE" smtClean="0"/>
              <a:t>09/09/2020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8F8E28-33B6-4B1D-BE4C-824B5D284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2852F-18F4-49CB-A297-DF288FC49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F9E9-5D5C-48CF-959C-FDAC4EB910E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3134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1484A-D1E2-4228-894E-1DD095EEE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9A996-9E18-4751-8155-7BD9A1EF7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7DF024-1CFE-4197-8B9E-1B9431D78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9A0CBB-C317-47F5-A1D3-E261B2F4DC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65AE9F-AD99-4D14-88A8-EAFF103754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884C37-C49B-4CC9-B952-A8CFDEE8B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7810-5D0B-470F-B181-FF6F62F9D6D3}" type="datetimeFigureOut">
              <a:rPr lang="en-IE" smtClean="0"/>
              <a:t>09/09/2020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6A7D2D-DD63-471F-BEE9-CE4F0D021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C76037-EC01-4F39-800D-5AB81285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F9E9-5D5C-48CF-959C-FDAC4EB910E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3237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2BC65-3BE3-428F-9E7D-B6CEF6CE5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B9177E-4F02-4CD7-85B1-976C3D024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7810-5D0B-470F-B181-FF6F62F9D6D3}" type="datetimeFigureOut">
              <a:rPr lang="en-IE" smtClean="0"/>
              <a:t>09/09/2020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4C078D-653F-4377-B5B8-F2DE2707B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99895E-F984-4083-82A3-BDC21BB4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F9E9-5D5C-48CF-959C-FDAC4EB910E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656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FB2543-4F57-4F72-8BD0-281ED6DDB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7810-5D0B-470F-B181-FF6F62F9D6D3}" type="datetimeFigureOut">
              <a:rPr lang="en-IE" smtClean="0"/>
              <a:t>09/09/2020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81D7FA-C7BC-479C-9593-1B0FB698F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B4D7A-153B-45A9-8FBB-83FB56E4F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F9E9-5D5C-48CF-959C-FDAC4EB910E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816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5022A-B887-4719-B4A9-AC36EF56B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9DF57-D403-46F6-A0A8-788C1F24B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52E8ED-0DBF-4B98-A399-64F7C18DD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1B4E2B-92FA-4ED0-9E75-417C2FF0C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7810-5D0B-470F-B181-FF6F62F9D6D3}" type="datetimeFigureOut">
              <a:rPr lang="en-IE" smtClean="0"/>
              <a:t>09/09/2020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69BCB-89C7-4A57-95D8-8FB861F5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6AFEA-A317-451D-B206-2EDCFEF7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F9E9-5D5C-48CF-959C-FDAC4EB910E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32386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9D74B-92A8-4E9C-B4E1-0A17DC410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CDF7F9-D823-4A8F-9911-FF61B75684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E1E53C-A881-4DDC-AFB2-BC77DB799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F74902-B2AC-4161-93F6-CCB22554B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B7810-5D0B-470F-B181-FF6F62F9D6D3}" type="datetimeFigureOut">
              <a:rPr lang="en-IE" smtClean="0"/>
              <a:t>09/09/2020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EB2C5-C65B-44DF-84BE-7B8E47B87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0ABD8-3AA4-46FC-B637-390F0DE20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F9E9-5D5C-48CF-959C-FDAC4EB910E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79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CA4418-88C3-4584-B234-BAE6F5C6F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A4E35-5BFD-41EC-ABA8-277510A08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FB7E5-1DF2-48F9-8910-D2733BBEA9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B7810-5D0B-470F-B181-FF6F62F9D6D3}" type="datetimeFigureOut">
              <a:rPr lang="en-IE" smtClean="0"/>
              <a:t>09/09/2020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8E586-E9B3-4864-BEA5-A92F746E3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56404-6F93-4A19-8947-0985DD21A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6F9E9-5D5C-48CF-959C-FDAC4EB910E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4776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ajronline.org/doi/abs/10.2214/AJR.19.22197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B1BC6-2969-43A8-B825-B3C37D7ECD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Beaumont Hospital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05D7B-DB73-4D6A-9353-C4BF636F65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Vascular Surgery Department</a:t>
            </a:r>
          </a:p>
          <a:p>
            <a:r>
              <a:rPr lang="en-IE" dirty="0"/>
              <a:t>09</a:t>
            </a:r>
            <a:r>
              <a:rPr lang="en-IE" baseline="30000" dirty="0"/>
              <a:t>th</a:t>
            </a:r>
            <a:r>
              <a:rPr lang="en-IE" dirty="0"/>
              <a:t> Sept 2020</a:t>
            </a:r>
          </a:p>
        </p:txBody>
      </p:sp>
    </p:spTree>
    <p:extLst>
      <p:ext uri="{BB962C8B-B14F-4D97-AF65-F5344CB8AC3E}">
        <p14:creationId xmlns:p14="http://schemas.microsoft.com/office/powerpoint/2010/main" val="1476052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93920-8676-4094-88EC-3CA7CAAB7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Poll 3; Post Op Surveillance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ED7A-4A7A-404F-B5EF-A21806C18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/>
              <a:t>What would you first Post Op imaging ?</a:t>
            </a:r>
          </a:p>
          <a:p>
            <a:pPr lvl="1"/>
            <a:r>
              <a:rPr lang="en-IE" dirty="0"/>
              <a:t>Abdominal X-ray </a:t>
            </a:r>
          </a:p>
          <a:p>
            <a:pPr lvl="1"/>
            <a:r>
              <a:rPr lang="en-IE" dirty="0"/>
              <a:t>Duplex Ultrasound </a:t>
            </a:r>
          </a:p>
          <a:p>
            <a:pPr lvl="1"/>
            <a:r>
              <a:rPr lang="en-IE" dirty="0"/>
              <a:t>CT scan (with </a:t>
            </a:r>
            <a:r>
              <a:rPr lang="en-IE" dirty="0" err="1"/>
              <a:t>endoleak</a:t>
            </a:r>
            <a:r>
              <a:rPr lang="en-IE" dirty="0"/>
              <a:t> protocol/ triple phase)  </a:t>
            </a:r>
          </a:p>
          <a:p>
            <a:endParaRPr lang="en-IE" dirty="0"/>
          </a:p>
          <a:p>
            <a:r>
              <a:rPr lang="en-IE" dirty="0"/>
              <a:t>When would you do the first CT imaging ?</a:t>
            </a:r>
          </a:p>
          <a:p>
            <a:pPr lvl="1"/>
            <a:r>
              <a:rPr lang="en-IE" dirty="0"/>
              <a:t>Prior discharge (post op day 3 or 4)</a:t>
            </a:r>
          </a:p>
          <a:p>
            <a:pPr lvl="1"/>
            <a:r>
              <a:rPr lang="en-IE" dirty="0"/>
              <a:t>30 days </a:t>
            </a:r>
          </a:p>
          <a:p>
            <a:pPr lvl="1"/>
            <a:r>
              <a:rPr lang="en-IE" dirty="0"/>
              <a:t>42 days (6 weeks)</a:t>
            </a:r>
          </a:p>
          <a:p>
            <a:pPr lvl="1"/>
            <a:r>
              <a:rPr lang="en-IE" dirty="0"/>
              <a:t>6 months </a:t>
            </a:r>
          </a:p>
          <a:p>
            <a:pPr lvl="1"/>
            <a:r>
              <a:rPr lang="en-IE" dirty="0"/>
              <a:t>One year </a:t>
            </a:r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54190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photo, sitting, table, cake&#10;&#10;Description automatically generated">
            <a:extLst>
              <a:ext uri="{FF2B5EF4-FFF2-40B4-BE49-F238E27FC236}">
                <a16:creationId xmlns:a16="http://schemas.microsoft.com/office/drawing/2014/main" id="{A17A89C4-F6F6-43E6-8C23-62D3B36E2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050958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B49C1-18C3-495C-B670-F6D60E601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Report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18B31-FA71-4F0D-BD3C-49AC8B5EA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Marginal increase in sac size</a:t>
            </a:r>
          </a:p>
          <a:p>
            <a:r>
              <a:rPr lang="en-IE" dirty="0"/>
              <a:t>Type 1a </a:t>
            </a:r>
            <a:r>
              <a:rPr lang="en-IE" dirty="0" err="1"/>
              <a:t>endoleak</a:t>
            </a:r>
            <a:endParaRPr lang="en-IE" dirty="0"/>
          </a:p>
          <a:p>
            <a:r>
              <a:rPr lang="en-IE" dirty="0"/>
              <a:t>No obvious filling of IMA </a:t>
            </a:r>
          </a:p>
        </p:txBody>
      </p:sp>
    </p:spTree>
    <p:extLst>
      <p:ext uri="{BB962C8B-B14F-4D97-AF65-F5344CB8AC3E}">
        <p14:creationId xmlns:p14="http://schemas.microsoft.com/office/powerpoint/2010/main" val="23258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B9AAF-107D-4FCB-9444-CD2F330A8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Ballooned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4479B-3A4B-41B0-B44B-F745AB4CD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79466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66F68-942B-401E-BAAB-D2E9521EB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3 Month scan Images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3DF98-8D7B-4A67-9A8B-0B2EA1C21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21898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6AADA-0B54-4231-A541-DCE7FEA82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Report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64869-B505-4E15-975C-FCAD5B6F4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Sac size largely unchanged at 96 X 80mm </a:t>
            </a:r>
          </a:p>
          <a:p>
            <a:r>
              <a:rPr lang="en-IE" dirty="0"/>
              <a:t>Unchanged position of proximal graft </a:t>
            </a:r>
          </a:p>
          <a:p>
            <a:r>
              <a:rPr lang="en-IE" dirty="0"/>
              <a:t>Endo leak persists but has significantly reduced compared to prior images </a:t>
            </a:r>
          </a:p>
          <a:p>
            <a:r>
              <a:rPr lang="en-IE" dirty="0"/>
              <a:t>Likely Type 1A and Type II from IMA or Lumbers  </a:t>
            </a:r>
          </a:p>
        </p:txBody>
      </p:sp>
    </p:spTree>
    <p:extLst>
      <p:ext uri="{BB962C8B-B14F-4D97-AF65-F5344CB8AC3E}">
        <p14:creationId xmlns:p14="http://schemas.microsoft.com/office/powerpoint/2010/main" val="3727982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AE54A-5E8E-4D67-9D5D-341D2F111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Poll 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6A978-326D-439A-9A96-BD4C5BD8D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What would be next step ?</a:t>
            </a:r>
          </a:p>
          <a:p>
            <a:pPr lvl="1"/>
            <a:r>
              <a:rPr lang="en-IE" dirty="0"/>
              <a:t>Intervene</a:t>
            </a:r>
          </a:p>
          <a:p>
            <a:pPr lvl="1"/>
            <a:r>
              <a:rPr lang="en-IE" dirty="0"/>
              <a:t>Observe </a:t>
            </a:r>
          </a:p>
          <a:p>
            <a:endParaRPr lang="en-IE" dirty="0"/>
          </a:p>
          <a:p>
            <a:r>
              <a:rPr lang="en-IE" dirty="0"/>
              <a:t>If Observe when would you repeat the scan ?</a:t>
            </a:r>
          </a:p>
          <a:p>
            <a:pPr lvl="1"/>
            <a:r>
              <a:rPr lang="en-IE" dirty="0"/>
              <a:t>3 months</a:t>
            </a:r>
          </a:p>
          <a:p>
            <a:pPr lvl="1"/>
            <a:r>
              <a:rPr lang="en-IE" dirty="0"/>
              <a:t>6 months</a:t>
            </a:r>
          </a:p>
          <a:p>
            <a:pPr lvl="1"/>
            <a:r>
              <a:rPr lang="en-IE" dirty="0"/>
              <a:t>9 months </a:t>
            </a:r>
          </a:p>
          <a:p>
            <a:pPr lvl="1"/>
            <a:r>
              <a:rPr lang="en-IE" dirty="0"/>
              <a:t>12 months</a:t>
            </a:r>
          </a:p>
        </p:txBody>
      </p:sp>
    </p:spTree>
    <p:extLst>
      <p:ext uri="{BB962C8B-B14F-4D97-AF65-F5344CB8AC3E}">
        <p14:creationId xmlns:p14="http://schemas.microsoft.com/office/powerpoint/2010/main" val="3933282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C4004-1FEF-474B-9811-44DA32649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Represented (9 months from surgery)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9E058-B036-47E2-990C-CB1364B83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Sudden onset right loin and back pain</a:t>
            </a:r>
          </a:p>
          <a:p>
            <a:r>
              <a:rPr lang="en-IE" dirty="0"/>
              <a:t>Persistent and new </a:t>
            </a:r>
          </a:p>
          <a:p>
            <a:r>
              <a:rPr lang="en-IE" dirty="0"/>
              <a:t>Bilateral femoral and pedal pulses present </a:t>
            </a:r>
          </a:p>
          <a:p>
            <a:r>
              <a:rPr lang="en-IE" dirty="0"/>
              <a:t>CT EVAR booked </a:t>
            </a:r>
          </a:p>
        </p:txBody>
      </p:sp>
    </p:spTree>
    <p:extLst>
      <p:ext uri="{BB962C8B-B14F-4D97-AF65-F5344CB8AC3E}">
        <p14:creationId xmlns:p14="http://schemas.microsoft.com/office/powerpoint/2010/main" val="564838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625E1-2566-473B-9C1D-DF1B938C0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Images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209F0-6369-4E4A-85FE-CF6780696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9412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4034B-2177-4883-A946-67685740D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593B8-9476-4A68-AB7F-61C5C5E64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Sac 95mm (previously 96 X 80mm)</a:t>
            </a:r>
          </a:p>
          <a:p>
            <a:r>
              <a:rPr lang="en-IE" dirty="0"/>
              <a:t>With Type </a:t>
            </a:r>
            <a:r>
              <a:rPr lang="en-IE" dirty="0" err="1"/>
              <a:t>Ia</a:t>
            </a:r>
            <a:r>
              <a:rPr lang="en-IE" dirty="0"/>
              <a:t> and Type II </a:t>
            </a:r>
            <a:r>
              <a:rPr lang="en-IE" dirty="0" err="1"/>
              <a:t>Endoleak</a:t>
            </a:r>
            <a:endParaRPr lang="en-IE" dirty="0"/>
          </a:p>
          <a:p>
            <a:r>
              <a:rPr lang="en-IE" dirty="0"/>
              <a:t>Very slightly increased density in the fat on the lateral aspect of the aneurysm but otherwise no evidence of retroperitoneal haematoma</a:t>
            </a:r>
          </a:p>
          <a:p>
            <a:r>
              <a:rPr lang="en-IE" dirty="0"/>
              <a:t>Appear unchanged from in size and morphology over 6 months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41669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8C2029-4B11-4A52-B06B-4411D1D537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CASE 1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4DBA23E-E2C6-41DE-99BA-AEAB6ECF95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01341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4481B-6D45-4B02-86DF-DFA00F834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Poll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0E0E4-5E5D-4BA7-9A27-05F412A1A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No obvious </a:t>
            </a:r>
            <a:r>
              <a:rPr lang="en-IE" dirty="0" err="1"/>
              <a:t>endoleak</a:t>
            </a:r>
            <a:r>
              <a:rPr lang="en-IE" dirty="0"/>
              <a:t> , pain continues </a:t>
            </a:r>
          </a:p>
          <a:p>
            <a:pPr lvl="1"/>
            <a:r>
              <a:rPr lang="en-IE" dirty="0"/>
              <a:t>Discharge with analgesia</a:t>
            </a:r>
          </a:p>
          <a:p>
            <a:pPr lvl="1"/>
            <a:r>
              <a:rPr lang="en-IE" dirty="0"/>
              <a:t>Admit and observe</a:t>
            </a:r>
          </a:p>
          <a:p>
            <a:pPr lvl="1"/>
            <a:r>
              <a:rPr lang="en-IE" dirty="0"/>
              <a:t>Ask urology to take over care for potential renal stone </a:t>
            </a:r>
          </a:p>
        </p:txBody>
      </p:sp>
    </p:spTree>
    <p:extLst>
      <p:ext uri="{BB962C8B-B14F-4D97-AF65-F5344CB8AC3E}">
        <p14:creationId xmlns:p14="http://schemas.microsoft.com/office/powerpoint/2010/main" val="275884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10423-0B72-4EBF-8953-B6E95EF6B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Next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07275-A779-403E-914F-C1FACF76E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Sudden drop in Blood Pressure, systolic &lt;80 </a:t>
            </a:r>
            <a:r>
              <a:rPr lang="en-IE" dirty="0" err="1"/>
              <a:t>mmhg</a:t>
            </a:r>
            <a:endParaRPr lang="en-IE" dirty="0"/>
          </a:p>
          <a:p>
            <a:r>
              <a:rPr lang="en-IE" dirty="0"/>
              <a:t>Tender over the aneurysm  </a:t>
            </a:r>
          </a:p>
        </p:txBody>
      </p:sp>
    </p:spTree>
    <p:extLst>
      <p:ext uri="{BB962C8B-B14F-4D97-AF65-F5344CB8AC3E}">
        <p14:creationId xmlns:p14="http://schemas.microsoft.com/office/powerpoint/2010/main" val="237900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B6CE4-6431-4EB8-A56D-198C97994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Poll 6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6EA47-C8A6-47EB-A2FB-1F6AB0473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Next intervention </a:t>
            </a:r>
          </a:p>
          <a:p>
            <a:pPr lvl="1"/>
            <a:r>
              <a:rPr lang="en-IE" dirty="0"/>
              <a:t>Theatre </a:t>
            </a:r>
          </a:p>
          <a:p>
            <a:pPr lvl="1"/>
            <a:r>
              <a:rPr lang="en-IE" dirty="0"/>
              <a:t>Repeat CT EVAR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94414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5CA74-A912-412D-A342-D0E1A71EA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Images of CT EVAR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23365-8CC6-4B86-BF6E-213A16FD4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54528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37190-9AC2-46D5-B60F-E37FE4066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Poll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60B58-D86D-41A4-8124-5F2392238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In theatre plan for </a:t>
            </a:r>
          </a:p>
          <a:p>
            <a:pPr lvl="1"/>
            <a:r>
              <a:rPr lang="en-IE" dirty="0"/>
              <a:t>AUI and fem-fem crossover</a:t>
            </a:r>
          </a:p>
          <a:p>
            <a:pPr lvl="1"/>
            <a:r>
              <a:rPr lang="en-IE" dirty="0"/>
              <a:t>Redo EVAR </a:t>
            </a:r>
          </a:p>
          <a:p>
            <a:pPr lvl="1"/>
            <a:r>
              <a:rPr lang="en-IE" dirty="0"/>
              <a:t>Open repair (with explant)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79170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73D1B-BE12-403E-9066-1FC57F642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Theatre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DBB18-1847-4D21-8F08-4DE77AD58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Had an AUI and fem- Fem crossover </a:t>
            </a:r>
          </a:p>
          <a:p>
            <a:r>
              <a:rPr lang="en-IE" dirty="0"/>
              <a:t>Recovered well </a:t>
            </a:r>
          </a:p>
          <a:p>
            <a:r>
              <a:rPr lang="en-IE" dirty="0"/>
              <a:t>Subsequently discharged with routine surveillance </a:t>
            </a:r>
          </a:p>
        </p:txBody>
      </p:sp>
    </p:spTree>
    <p:extLst>
      <p:ext uri="{BB962C8B-B14F-4D97-AF65-F5344CB8AC3E}">
        <p14:creationId xmlns:p14="http://schemas.microsoft.com/office/powerpoint/2010/main" val="2359450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3A387-84DD-4CC2-A085-55A561B6C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Theatre Images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B13FA-3F84-4957-8B16-8B9718D0E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07077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4852F-288F-4F03-A53D-5FF07B3E1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Long-Term graft related complications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0A249B-9D1A-4D80-94B7-870E69A09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633"/>
          <a:stretch/>
        </p:blipFill>
        <p:spPr>
          <a:xfrm>
            <a:off x="838200" y="1400537"/>
            <a:ext cx="10515600" cy="522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10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7188A4-302E-4611-B03F-38C255DE3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7432" y="257306"/>
            <a:ext cx="10037135" cy="295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CA749C-C378-461E-BD7E-EA8D27430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5739" y="572012"/>
            <a:ext cx="7460521" cy="571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62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8964-4F7F-447F-B830-B18AEBA76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Case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7F11F-5258-4C38-AFBB-CE64E7B9B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442"/>
            <a:ext cx="10515600" cy="4865521"/>
          </a:xfrm>
        </p:spPr>
        <p:txBody>
          <a:bodyPr>
            <a:normAutofit fontScale="92500" lnSpcReduction="10000"/>
          </a:bodyPr>
          <a:lstStyle/>
          <a:p>
            <a:endParaRPr lang="en-IE" dirty="0"/>
          </a:p>
          <a:p>
            <a:r>
              <a:rPr lang="en-IE" dirty="0"/>
              <a:t>92 year old male </a:t>
            </a:r>
          </a:p>
          <a:p>
            <a:endParaRPr lang="en-IE" dirty="0"/>
          </a:p>
          <a:p>
            <a:r>
              <a:rPr lang="en-IE" dirty="0"/>
              <a:t>Background; </a:t>
            </a:r>
          </a:p>
          <a:p>
            <a:pPr lvl="1"/>
            <a:r>
              <a:rPr lang="en-IE" dirty="0"/>
              <a:t>Rheumatoid Arthritis</a:t>
            </a:r>
          </a:p>
          <a:p>
            <a:pPr lvl="1"/>
            <a:r>
              <a:rPr lang="en-IE" dirty="0"/>
              <a:t>Dyslipidaemia</a:t>
            </a:r>
          </a:p>
          <a:p>
            <a:pPr lvl="1"/>
            <a:r>
              <a:rPr lang="en-IE" dirty="0"/>
              <a:t>Kidney Stones</a:t>
            </a:r>
          </a:p>
          <a:p>
            <a:pPr lvl="1"/>
            <a:r>
              <a:rPr lang="en-IE" dirty="0"/>
              <a:t>Hip &amp; Knee Replacements  </a:t>
            </a:r>
          </a:p>
          <a:p>
            <a:pPr lvl="1"/>
            <a:endParaRPr lang="en-IE" dirty="0"/>
          </a:p>
          <a:p>
            <a:r>
              <a:rPr lang="en-IE" dirty="0"/>
              <a:t>Not Diabetic, No HTN, No IHD, No Renal Impairment </a:t>
            </a:r>
          </a:p>
          <a:p>
            <a:endParaRPr lang="en-IE" dirty="0"/>
          </a:p>
          <a:p>
            <a:r>
              <a:rPr lang="en-IE" dirty="0"/>
              <a:t>None Smoker</a:t>
            </a:r>
          </a:p>
          <a:p>
            <a:endParaRPr lang="en-IE" dirty="0"/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03833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7188A4-302E-4611-B03F-38C255DE3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7432" y="257306"/>
            <a:ext cx="10037135" cy="29537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98E036-673A-4C88-904B-E8531707F3E8}"/>
              </a:ext>
            </a:extLst>
          </p:cNvPr>
          <p:cNvSpPr txBox="1"/>
          <p:nvPr/>
        </p:nvSpPr>
        <p:spPr>
          <a:xfrm>
            <a:off x="1077432" y="3987233"/>
            <a:ext cx="100371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>
                <a:effectLst/>
                <a:latin typeface="Arial" panose="020B0604020202020204" pitchFamily="34" charset="0"/>
              </a:rPr>
              <a:t>Conclusions—Rupture after EVAR is a rare but devastating event, and mortality after repair exceeds 60% at 1 year. Most delayed cases showed late AAA expansion, thereby implicating late loss of seal and increased </a:t>
            </a:r>
            <a:r>
              <a:rPr lang="en-IE" dirty="0" err="1">
                <a:effectLst/>
                <a:latin typeface="Arial" panose="020B0604020202020204" pitchFamily="34" charset="0"/>
              </a:rPr>
              <a:t>endoleaks</a:t>
            </a:r>
            <a:r>
              <a:rPr lang="en-IE" dirty="0">
                <a:effectLst/>
                <a:latin typeface="Arial" panose="020B0604020202020204" pitchFamily="34" charset="0"/>
              </a:rPr>
              <a:t> as the cause of rupture in these patients and mandating vigilant surveillance.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95575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F157F-1938-4D6D-B0F8-1272C7C32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2717"/>
            <a:ext cx="10515600" cy="3781004"/>
          </a:xfrm>
        </p:spPr>
        <p:txBody>
          <a:bodyPr>
            <a:normAutofit fontScale="70000" lnSpcReduction="20000"/>
          </a:bodyPr>
          <a:lstStyle/>
          <a:p>
            <a:r>
              <a:rPr lang="en-IE" dirty="0">
                <a:effectLst/>
              </a:rPr>
              <a:t>Lifelong surveillance is necessary for patients who have undergone EVAR. </a:t>
            </a:r>
          </a:p>
          <a:p>
            <a:r>
              <a:rPr lang="en-IE" dirty="0">
                <a:effectLst/>
              </a:rPr>
              <a:t>Triple-phase CT angiography (CTA) within 30 days after EVAR is necessary to triage patients appropriately and guide future imaging.</a:t>
            </a:r>
          </a:p>
          <a:p>
            <a:r>
              <a:rPr lang="en-IE" dirty="0">
                <a:effectLst/>
              </a:rPr>
              <a:t>Patients without </a:t>
            </a:r>
            <a:r>
              <a:rPr lang="en-IE" dirty="0" err="1">
                <a:effectLst/>
              </a:rPr>
              <a:t>endoleak</a:t>
            </a:r>
            <a:r>
              <a:rPr lang="en-IE" dirty="0">
                <a:effectLst/>
              </a:rPr>
              <a:t> on initial CTA can be monitored with annual duplex ultrasound.</a:t>
            </a:r>
          </a:p>
          <a:p>
            <a:r>
              <a:rPr lang="en-IE" dirty="0">
                <a:effectLst/>
              </a:rPr>
              <a:t>Patients with type I or type III </a:t>
            </a:r>
            <a:r>
              <a:rPr lang="en-IE" dirty="0" err="1">
                <a:effectLst/>
              </a:rPr>
              <a:t>endoleaks</a:t>
            </a:r>
            <a:r>
              <a:rPr lang="en-IE" dirty="0">
                <a:effectLst/>
              </a:rPr>
              <a:t> should be referred for intervention.</a:t>
            </a:r>
          </a:p>
          <a:p>
            <a:r>
              <a:rPr lang="en-IE" dirty="0">
                <a:effectLst/>
              </a:rPr>
              <a:t>Patients with type II and type V </a:t>
            </a:r>
            <a:r>
              <a:rPr lang="en-IE" dirty="0" err="1">
                <a:effectLst/>
              </a:rPr>
              <a:t>endoleaks</a:t>
            </a:r>
            <a:r>
              <a:rPr lang="en-IE" dirty="0">
                <a:effectLst/>
              </a:rPr>
              <a:t> should be referred for intervention only if the sac diameter grows by more than 1 cm. </a:t>
            </a:r>
          </a:p>
          <a:p>
            <a:r>
              <a:rPr lang="en-IE" dirty="0">
                <a:effectLst/>
              </a:rPr>
              <a:t>Strong consideration should be given to more frequent surveillance in patients who have undergone EVAR who have aneurysms with a hostile neck anatomy compared with those patients with </a:t>
            </a:r>
            <a:r>
              <a:rPr lang="en-IE" dirty="0" err="1">
                <a:effectLst/>
              </a:rPr>
              <a:t>favorable</a:t>
            </a:r>
            <a:r>
              <a:rPr lang="en-IE" dirty="0">
                <a:effectLst/>
              </a:rPr>
              <a:t> neck anatomy.</a:t>
            </a:r>
            <a:br>
              <a:rPr lang="en-IE" dirty="0">
                <a:effectLst/>
              </a:rPr>
            </a:br>
            <a:endParaRPr lang="en-IE" dirty="0">
              <a:effectLst/>
            </a:endParaRPr>
          </a:p>
          <a:p>
            <a:r>
              <a:rPr lang="en-IE" dirty="0"/>
              <a:t>Reference; </a:t>
            </a:r>
            <a:r>
              <a:rPr lang="en-IE" dirty="0">
                <a:effectLst/>
              </a:rPr>
              <a:t> </a:t>
            </a:r>
            <a:r>
              <a:rPr lang="en-IE" dirty="0">
                <a:effectLst/>
                <a:hlinkClick r:id="rId2"/>
              </a:rPr>
              <a:t>https://www.ajronline.org/doi/abs/10.2214/AJR.19.22197</a:t>
            </a:r>
            <a:endParaRPr lang="en-IE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289E76-2FF7-44EA-80AE-F4A3C62C4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580" y="361508"/>
            <a:ext cx="10000526" cy="176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890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59727-E7D0-4173-A3BB-02F7B5E8F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ESVS guidelines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E242AB-BDB9-4ECC-AC4C-A88FED81E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0700" y="1284790"/>
            <a:ext cx="10961224" cy="539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960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5D6CD-AFAB-4D27-84E0-6DECE7E54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221" y="0"/>
            <a:ext cx="10515600" cy="1325563"/>
          </a:xfrm>
        </p:spPr>
        <p:txBody>
          <a:bodyPr/>
          <a:lstStyle/>
          <a:p>
            <a:r>
              <a:rPr lang="en-IE" dirty="0"/>
              <a:t>SVS (Society for Vascular Surgery)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A3B51-7562-4DF9-96DE-3C1E8A6FB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42" y="1265274"/>
            <a:ext cx="11013558" cy="5380075"/>
          </a:xfrm>
        </p:spPr>
        <p:txBody>
          <a:bodyPr>
            <a:normAutofit/>
          </a:bodyPr>
          <a:lstStyle/>
          <a:p>
            <a:r>
              <a:rPr lang="en-IE" sz="2400" dirty="0"/>
              <a:t>A significant incidence of postoperative </a:t>
            </a:r>
            <a:r>
              <a:rPr lang="en-IE" sz="2400" dirty="0" err="1"/>
              <a:t>endoleaks</a:t>
            </a:r>
            <a:r>
              <a:rPr lang="en-IE" sz="2400" dirty="0"/>
              <a:t> up to 5 years after EVAR, which provides rationale for surveillance.</a:t>
            </a:r>
          </a:p>
          <a:p>
            <a:pPr lvl="1"/>
            <a:r>
              <a:rPr lang="en-IE" sz="2000" dirty="0"/>
              <a:t>The evidence was insufficient to recommend an optimal frequency of surveillance. </a:t>
            </a:r>
          </a:p>
          <a:p>
            <a:endParaRPr lang="en-IE" sz="2400" dirty="0"/>
          </a:p>
          <a:p>
            <a:r>
              <a:rPr lang="en-IE" sz="2400" dirty="0"/>
              <a:t>MRI was more sensitive than CT angiography and contrast-enhanced CT, although the difference was small.</a:t>
            </a:r>
          </a:p>
          <a:p>
            <a:r>
              <a:rPr lang="en-IE" sz="2400" dirty="0"/>
              <a:t>Duplex ultrasound was inferior to CT and contrast-enhanced ultrasound in terms of detection rate, although leaks missed on ultrasound did not require intervention or were not considered to be clinically significant.</a:t>
            </a:r>
          </a:p>
          <a:p>
            <a:endParaRPr lang="en-IE" sz="2400" dirty="0"/>
          </a:p>
          <a:p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856743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5D6CD-AFAB-4D27-84E0-6DECE7E54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221" y="0"/>
            <a:ext cx="10515600" cy="1325563"/>
          </a:xfrm>
        </p:spPr>
        <p:txBody>
          <a:bodyPr/>
          <a:lstStyle/>
          <a:p>
            <a:r>
              <a:rPr lang="en-IE" dirty="0"/>
              <a:t>SVS (Society for Vascular Surgery)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A3B51-7562-4DF9-96DE-3C1E8A6FB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42" y="1265274"/>
            <a:ext cx="11013558" cy="53800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sz="2400" dirty="0"/>
          </a:p>
          <a:p>
            <a:r>
              <a:rPr lang="en-IE" sz="2400" dirty="0"/>
              <a:t>The goal of postoperative surveillance is to prevent late rupture and aneurysm-related death.</a:t>
            </a:r>
          </a:p>
          <a:p>
            <a:pPr lvl="1"/>
            <a:r>
              <a:rPr lang="en-IE" sz="2000" dirty="0"/>
              <a:t>After OSR, an anastomotic aneurysm or aneurysmal dilation in the adjacent visceral aorta or iliac arteries may occur in 1%, 5%, and 20% of patients at 5, 10, and 15 years</a:t>
            </a:r>
          </a:p>
          <a:p>
            <a:pPr lvl="1"/>
            <a:r>
              <a:rPr lang="en-IE" sz="2000" dirty="0"/>
              <a:t>Thus, abdominal and pelvic CT imaging is recommend every 5 years after OSR.</a:t>
            </a:r>
          </a:p>
          <a:p>
            <a:r>
              <a:rPr lang="en-IE" sz="2400" dirty="0"/>
              <a:t>Surveillance after EVAR is performed to identify sac growth, </a:t>
            </a:r>
            <a:r>
              <a:rPr lang="en-IE" sz="2400" dirty="0" err="1"/>
              <a:t>endoleak</a:t>
            </a:r>
            <a:r>
              <a:rPr lang="en-IE" sz="2400" dirty="0"/>
              <a:t>, device migration, or device failure. </a:t>
            </a:r>
          </a:p>
          <a:p>
            <a:pPr lvl="1"/>
            <a:r>
              <a:rPr lang="en-IE" sz="2000" dirty="0"/>
              <a:t>A comprehensive analysis of contemporary Medicare patients revealed that the incidence of late rupture 8 years after EVAR is &gt;5%.</a:t>
            </a:r>
          </a:p>
          <a:p>
            <a:pPr lvl="1"/>
            <a:r>
              <a:rPr lang="en-IE" sz="2000" dirty="0" err="1"/>
              <a:t>Unfavorable</a:t>
            </a:r>
            <a:r>
              <a:rPr lang="en-IE" sz="2000" dirty="0"/>
              <a:t> anatomy for endovascular repair predisposed to most ruptures, which developed from type I or type III </a:t>
            </a:r>
            <a:r>
              <a:rPr lang="en-IE" sz="2000" dirty="0" err="1"/>
              <a:t>endoleaks</a:t>
            </a:r>
            <a:r>
              <a:rPr lang="en-IE" sz="2000" dirty="0"/>
              <a:t> with sac enlargement.</a:t>
            </a:r>
          </a:p>
          <a:p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5562375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5D6CD-AFAB-4D27-84E0-6DECE7E54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221" y="0"/>
            <a:ext cx="10515600" cy="1325563"/>
          </a:xfrm>
        </p:spPr>
        <p:txBody>
          <a:bodyPr/>
          <a:lstStyle/>
          <a:p>
            <a:r>
              <a:rPr lang="en-IE" dirty="0"/>
              <a:t>SVS (Society for Vascular Surgery)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A3B51-7562-4DF9-96DE-3C1E8A6FB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42" y="1265274"/>
            <a:ext cx="11013558" cy="5380075"/>
          </a:xfrm>
        </p:spPr>
        <p:txBody>
          <a:bodyPr>
            <a:normAutofit fontScale="92500" lnSpcReduction="10000"/>
          </a:bodyPr>
          <a:lstStyle/>
          <a:p>
            <a:r>
              <a:rPr lang="en-IE" dirty="0"/>
              <a:t>Initially recommended surveillance protocols were</a:t>
            </a:r>
          </a:p>
          <a:p>
            <a:pPr lvl="1"/>
            <a:r>
              <a:rPr lang="en-IE" dirty="0"/>
              <a:t>CT imaging at 1 month, 6 months, and 12 months and yearly thereafter. </a:t>
            </a:r>
          </a:p>
          <a:p>
            <a:pPr lvl="1"/>
            <a:r>
              <a:rPr lang="en-IE" dirty="0"/>
              <a:t>The 6-month CT scan can be eliminated from routine surveillance if the 1-month scan shows no concerning </a:t>
            </a:r>
            <a:r>
              <a:rPr lang="en-IE" dirty="0" err="1"/>
              <a:t>endoleak</a:t>
            </a:r>
            <a:r>
              <a:rPr lang="en-IE" dirty="0"/>
              <a:t> or sac enlargement.</a:t>
            </a:r>
          </a:p>
          <a:p>
            <a:r>
              <a:rPr lang="en-IE" dirty="0" err="1"/>
              <a:t>Color</a:t>
            </a:r>
            <a:r>
              <a:rPr lang="en-IE" dirty="0"/>
              <a:t> duplex ultrasound, contrast-enhanced </a:t>
            </a:r>
            <a:r>
              <a:rPr lang="en-IE" dirty="0" err="1"/>
              <a:t>color</a:t>
            </a:r>
            <a:r>
              <a:rPr lang="en-IE" dirty="0"/>
              <a:t> duplex ultrasound, and three-dimensional contrast-enhanced ultrasound have all been shown to be accurate in detecting type I and type III </a:t>
            </a:r>
            <a:r>
              <a:rPr lang="en-IE" dirty="0" err="1"/>
              <a:t>endoleaks</a:t>
            </a:r>
            <a:r>
              <a:rPr lang="en-IE" dirty="0"/>
              <a:t> as well as sac enlargement.</a:t>
            </a:r>
          </a:p>
          <a:p>
            <a:r>
              <a:rPr lang="en-IE" dirty="0"/>
              <a:t>Ultrasound eliminates radiation exposure, reduces cost, and avoids use of a nephrotoxic contrast agent. </a:t>
            </a:r>
          </a:p>
          <a:p>
            <a:r>
              <a:rPr lang="en-IE" dirty="0"/>
              <a:t>Further surveillance with ultrasound is safe if CT imaging 1 year after EVAR demonstrates no </a:t>
            </a:r>
            <a:r>
              <a:rPr lang="en-IE" dirty="0" err="1"/>
              <a:t>endoleak</a:t>
            </a:r>
            <a:r>
              <a:rPr lang="en-IE" dirty="0"/>
              <a:t> and stable sac size or for those patients with a type II </a:t>
            </a:r>
            <a:r>
              <a:rPr lang="en-IE" dirty="0" err="1"/>
              <a:t>endoleak</a:t>
            </a:r>
            <a:r>
              <a:rPr lang="en-IE" dirty="0"/>
              <a:t> and a stable aneurysm size.</a:t>
            </a:r>
          </a:p>
          <a:p>
            <a:r>
              <a:rPr lang="en-IE" dirty="0"/>
              <a:t>A new </a:t>
            </a:r>
            <a:r>
              <a:rPr lang="en-IE" dirty="0" err="1"/>
              <a:t>endoleak</a:t>
            </a:r>
            <a:r>
              <a:rPr lang="en-IE" dirty="0"/>
              <a:t>, graft migration, or aneurysm sac growth &gt;5 to 10 mm should prompt further evaluation with a CT scan.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777729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7091D4-D240-4905-B467-76DC6F99C7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CASE 2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5407C61-B533-4096-8CFC-9B2901F769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62603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20ECA-5882-4495-921D-4B7A8A7A9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Case 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7068D-1FC6-42E5-8C0F-CF55F9D69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74 year old female</a:t>
            </a:r>
          </a:p>
          <a:p>
            <a:endParaRPr lang="en-IE" dirty="0"/>
          </a:p>
          <a:p>
            <a:r>
              <a:rPr lang="en-IE" dirty="0"/>
              <a:t>Background</a:t>
            </a:r>
          </a:p>
          <a:p>
            <a:pPr lvl="1"/>
            <a:r>
              <a:rPr lang="en-IE" dirty="0"/>
              <a:t>COPD</a:t>
            </a:r>
          </a:p>
          <a:p>
            <a:pPr lvl="1"/>
            <a:r>
              <a:rPr lang="en-IE" dirty="0"/>
              <a:t>Ex Smoker 50 Pack year </a:t>
            </a:r>
          </a:p>
          <a:p>
            <a:endParaRPr lang="en-IE" dirty="0"/>
          </a:p>
          <a:p>
            <a:r>
              <a:rPr lang="en-IE" dirty="0"/>
              <a:t>Not Diabetic, No HTN, No IHD, No Renal Impairment</a:t>
            </a:r>
          </a:p>
        </p:txBody>
      </p:sp>
    </p:spTree>
    <p:extLst>
      <p:ext uri="{BB962C8B-B14F-4D97-AF65-F5344CB8AC3E}">
        <p14:creationId xmlns:p14="http://schemas.microsoft.com/office/powerpoint/2010/main" val="29945450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787D5-80DA-4665-A3C9-2CA42CF14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59C40-10E2-43FA-8D51-D3A2A9101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23793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259AD-1D5E-4065-AF5D-35119DDC5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FB86D-EC8D-45CC-9E49-6C0055942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7096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48DDB-BE45-41B0-8A01-3D7A29CD2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9A575-6E8A-4FA6-9814-EE932013F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Incidental pick up of 8.7 cm AAA</a:t>
            </a:r>
          </a:p>
          <a:p>
            <a:r>
              <a:rPr lang="en-IE" dirty="0"/>
              <a:t>Asymptomatic </a:t>
            </a:r>
          </a:p>
        </p:txBody>
      </p:sp>
    </p:spTree>
    <p:extLst>
      <p:ext uri="{BB962C8B-B14F-4D97-AF65-F5344CB8AC3E}">
        <p14:creationId xmlns:p14="http://schemas.microsoft.com/office/powerpoint/2010/main" val="33107729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F7267-C0B0-4F5F-8BD3-24DFB7A91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Poll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48B72-7670-4DF9-A789-28485DBFE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Would you offer</a:t>
            </a:r>
          </a:p>
          <a:p>
            <a:pPr lvl="1"/>
            <a:r>
              <a:rPr lang="en-IE" dirty="0"/>
              <a:t>Conservative management </a:t>
            </a:r>
          </a:p>
          <a:p>
            <a:pPr lvl="1"/>
            <a:r>
              <a:rPr lang="en-IE" dirty="0"/>
              <a:t>Open Repair</a:t>
            </a:r>
          </a:p>
          <a:p>
            <a:pPr lvl="1"/>
            <a:r>
              <a:rPr lang="en-IE" dirty="0"/>
              <a:t>EVAR </a:t>
            </a:r>
          </a:p>
          <a:p>
            <a:pPr lvl="1"/>
            <a:r>
              <a:rPr lang="en-IE" dirty="0"/>
              <a:t>Hybrid Procedure (AUI and Fem-Fem Crossover)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22116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1B03C-7D89-4523-8867-46E073C6E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906" y="0"/>
            <a:ext cx="10515600" cy="1325563"/>
          </a:xfrm>
        </p:spPr>
        <p:txBody>
          <a:bodyPr/>
          <a:lstStyle/>
          <a:p>
            <a:r>
              <a:rPr lang="en-IE" dirty="0"/>
              <a:t>Open Repair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76A7F-4DEE-4ABA-AA90-975A7DED9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906" y="1287379"/>
            <a:ext cx="8197516" cy="5314780"/>
          </a:xfrm>
        </p:spPr>
        <p:txBody>
          <a:bodyPr>
            <a:normAutofit/>
          </a:bodyPr>
          <a:lstStyle/>
          <a:p>
            <a:r>
              <a:rPr lang="en-IE" dirty="0"/>
              <a:t>After a complete exposure of </a:t>
            </a:r>
          </a:p>
          <a:p>
            <a:pPr lvl="1"/>
            <a:r>
              <a:rPr lang="en-IE" dirty="0"/>
              <a:t>Infra-renal AAA </a:t>
            </a:r>
          </a:p>
          <a:p>
            <a:pPr lvl="1"/>
            <a:r>
              <a:rPr lang="en-IE" dirty="0"/>
              <a:t>Right Common Iliac, External Iliac and Internal Iliac exposure</a:t>
            </a:r>
          </a:p>
          <a:p>
            <a:pPr lvl="1"/>
            <a:r>
              <a:rPr lang="en-IE" dirty="0"/>
              <a:t>Left Common Iliac, External Iliac And Internal Iliac exposure   </a:t>
            </a:r>
          </a:p>
          <a:p>
            <a:r>
              <a:rPr lang="en-IE" dirty="0"/>
              <a:t>Proximal anastomosis as standard with bifurcated graft </a:t>
            </a:r>
          </a:p>
          <a:p>
            <a:r>
              <a:rPr lang="en-IE" dirty="0"/>
              <a:t>Right limb anastomosed to Right internal iliac and a jump graft taken to the right external iliac </a:t>
            </a:r>
          </a:p>
          <a:p>
            <a:r>
              <a:rPr lang="en-IE" dirty="0"/>
              <a:t>Left limb anastomosed to the ostium of internal and external iliac </a:t>
            </a:r>
          </a:p>
          <a:p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DD03A9-A779-4494-8034-86F679434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422" y="255841"/>
            <a:ext cx="3304672" cy="2767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C53F5D-75DA-4F27-9BF4-840B519AB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2422" y="3023104"/>
            <a:ext cx="3304672" cy="317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868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6DD2D-1ACD-4655-B172-4D831F1BE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05"/>
            <a:ext cx="10515600" cy="1325563"/>
          </a:xfrm>
        </p:spPr>
        <p:txBody>
          <a:bodyPr/>
          <a:lstStyle/>
          <a:p>
            <a:r>
              <a:rPr lang="en-IE" dirty="0"/>
              <a:t>Pitfalls or danger points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17D79-BD41-4802-A8FD-D58D3BABA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6748"/>
            <a:ext cx="10515600" cy="5678906"/>
          </a:xfrm>
        </p:spPr>
        <p:txBody>
          <a:bodyPr>
            <a:normAutofit fontScale="85000" lnSpcReduction="20000"/>
          </a:bodyPr>
          <a:lstStyle/>
          <a:p>
            <a:r>
              <a:rPr lang="en-IE" dirty="0"/>
              <a:t>A plan for the positioning of the aortic clamp and the extent of resection should be defined before operative intervention.</a:t>
            </a:r>
            <a:r>
              <a:rPr lang="en-IE" b="1" dirty="0"/>
              <a:t> Proximal and distal aortic control. </a:t>
            </a:r>
            <a:endParaRPr lang="en-IE" dirty="0"/>
          </a:p>
          <a:p>
            <a:r>
              <a:rPr lang="en-IE" dirty="0"/>
              <a:t>To minimize the risk of iliac vein or cava injury, dissection of the aorta and iliac arteries should be limited to noncircumferential, anterior, lateral, and medial exposure. </a:t>
            </a:r>
            <a:r>
              <a:rPr lang="en-IE" b="1" dirty="0"/>
              <a:t>Venous injuries.</a:t>
            </a:r>
            <a:r>
              <a:rPr lang="en-IE" dirty="0"/>
              <a:t> </a:t>
            </a:r>
          </a:p>
          <a:p>
            <a:r>
              <a:rPr lang="en-IE" dirty="0"/>
              <a:t>Avoid an obstructing plaque, the iliac artery should be carefully palpated and assessed and the clamp should be positioned in a noncalcified portion of the vessel or angled so that the posterior plaque is compressed against the anterior wall rather than crushed. </a:t>
            </a:r>
            <a:r>
              <a:rPr lang="en-IE" b="1" dirty="0"/>
              <a:t>Iliac artery clamp</a:t>
            </a:r>
            <a:endParaRPr lang="en-IE" dirty="0"/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The autonomic sympathetic </a:t>
            </a:r>
            <a:r>
              <a:rPr lang="en-IE" dirty="0" err="1"/>
              <a:t>fibers</a:t>
            </a:r>
            <a:r>
              <a:rPr lang="en-IE" dirty="0"/>
              <a:t> along the left side of the aortic bifurcation, inferior mesenteric artery, and left common iliac artery should be preserved, along with internal iliac artery flow.</a:t>
            </a:r>
            <a:r>
              <a:rPr lang="en-IE" b="1" dirty="0"/>
              <a:t> Retrograde ejaculation or impotence.</a:t>
            </a:r>
            <a:r>
              <a:rPr lang="en-IE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The ureters are at risk for injury where they cross anterior to the distal common iliac arteries.</a:t>
            </a:r>
            <a:r>
              <a:rPr lang="en-IE" b="1" dirty="0"/>
              <a:t> Ureteral injury.</a:t>
            </a:r>
            <a:r>
              <a:rPr lang="en-IE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Maintenance of flow to at least one internal iliac artery is essential.</a:t>
            </a:r>
            <a:r>
              <a:rPr lang="en-IE" b="1" dirty="0"/>
              <a:t> Bowel ischemia.</a:t>
            </a:r>
            <a:r>
              <a:rPr lang="en-IE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/>
              <a:t>Self-retaining retractor traction injury is a risk for nerves or other structures.</a:t>
            </a:r>
            <a:r>
              <a:rPr lang="en-IE" b="1" dirty="0"/>
              <a:t> Retraction injury.</a:t>
            </a: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342182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691D74-1865-4EC9-9DF1-319672D539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8890" y="-1"/>
            <a:ext cx="1151422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739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4DFE56-399B-4CF5-B09C-CE2422D97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69" r="762"/>
          <a:stretch/>
        </p:blipFill>
        <p:spPr>
          <a:xfrm>
            <a:off x="312821" y="529389"/>
            <a:ext cx="11550315" cy="581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668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6C0FEA-CFCA-49E0-93FF-A62ECE40E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787079"/>
            <a:ext cx="10515600" cy="556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742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A3FE78-9B51-4B2A-BEC5-95D0CAD76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748" y="0"/>
            <a:ext cx="12076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015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7525B1-C12C-46DA-975E-BC145422B3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Thank You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6E0A855-199A-4D73-A960-89571B03EC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6140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photo, old, person&#10;&#10;Description automatically generated">
            <a:extLst>
              <a:ext uri="{FF2B5EF4-FFF2-40B4-BE49-F238E27FC236}">
                <a16:creationId xmlns:a16="http://schemas.microsoft.com/office/drawing/2014/main" id="{29E3EC2F-58BF-4A67-ACF6-68C86453C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1" y="0"/>
            <a:ext cx="11806989" cy="6858000"/>
          </a:xfrm>
        </p:spPr>
      </p:pic>
    </p:spTree>
    <p:extLst>
      <p:ext uri="{BB962C8B-B14F-4D97-AF65-F5344CB8AC3E}">
        <p14:creationId xmlns:p14="http://schemas.microsoft.com/office/powerpoint/2010/main" val="917248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F4E7-EF2F-47DD-A4DB-80B8D5CBD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03E67-5B9A-4C26-953A-ECEEC9D08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Would you offer surgery ?</a:t>
            </a:r>
          </a:p>
          <a:p>
            <a:pPr lvl="1"/>
            <a:r>
              <a:rPr lang="en-IE" dirty="0"/>
              <a:t>Yes </a:t>
            </a:r>
          </a:p>
          <a:p>
            <a:pPr lvl="1"/>
            <a:r>
              <a:rPr lang="en-IE" dirty="0"/>
              <a:t>No </a:t>
            </a:r>
          </a:p>
        </p:txBody>
      </p:sp>
    </p:spTree>
    <p:extLst>
      <p:ext uri="{BB962C8B-B14F-4D97-AF65-F5344CB8AC3E}">
        <p14:creationId xmlns:p14="http://schemas.microsoft.com/office/powerpoint/2010/main" val="2988041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6282D-458F-49E0-B3BB-8DFCB41AB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EAD9-6B1D-483F-B1F6-D16FE85F3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Open or EVAR ?</a:t>
            </a:r>
          </a:p>
          <a:p>
            <a:pPr lvl="1"/>
            <a:r>
              <a:rPr lang="en-IE" dirty="0"/>
              <a:t>Open</a:t>
            </a:r>
          </a:p>
          <a:p>
            <a:pPr lvl="1"/>
            <a:r>
              <a:rPr lang="en-IE" dirty="0"/>
              <a:t>EVAR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57365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072EC-426E-4753-8986-B5E3470BF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Operation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DB7CD-BBF8-4CDF-AA99-5A3084641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Percutaneous EVAR </a:t>
            </a:r>
          </a:p>
          <a:p>
            <a:r>
              <a:rPr lang="en-IE" dirty="0"/>
              <a:t>Main body 26 X 140 up the right </a:t>
            </a:r>
          </a:p>
          <a:p>
            <a:r>
              <a:rPr lang="en-IE" dirty="0"/>
              <a:t>Contralateral Limb 16 X 135</a:t>
            </a:r>
          </a:p>
          <a:p>
            <a:r>
              <a:rPr lang="en-IE" dirty="0"/>
              <a:t>Ipsilateral Limb 16 X 115 </a:t>
            </a:r>
          </a:p>
          <a:p>
            <a:r>
              <a:rPr lang="en-IE" dirty="0"/>
              <a:t>No obvious endo-leak on completion angiogram  </a:t>
            </a:r>
          </a:p>
        </p:txBody>
      </p:sp>
    </p:spTree>
    <p:extLst>
      <p:ext uri="{BB962C8B-B14F-4D97-AF65-F5344CB8AC3E}">
        <p14:creationId xmlns:p14="http://schemas.microsoft.com/office/powerpoint/2010/main" val="3421104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4C4534C2-67DC-4FF4-9722-255A63644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078"/>
            <a:ext cx="12192000" cy="6764922"/>
          </a:xfrm>
        </p:spPr>
      </p:pic>
    </p:spTree>
    <p:extLst>
      <p:ext uri="{BB962C8B-B14F-4D97-AF65-F5344CB8AC3E}">
        <p14:creationId xmlns:p14="http://schemas.microsoft.com/office/powerpoint/2010/main" val="4135088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1343</Words>
  <Application>Microsoft Office PowerPoint</Application>
  <PresentationFormat>Widescreen</PresentationFormat>
  <Paragraphs>170</Paragraphs>
  <Slides>47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Office Theme</vt:lpstr>
      <vt:lpstr>Beaumont Hospital</vt:lpstr>
      <vt:lpstr>CASE 1</vt:lpstr>
      <vt:lpstr>Case 1 </vt:lpstr>
      <vt:lpstr>PowerPoint Presentation</vt:lpstr>
      <vt:lpstr>PowerPoint Presentation</vt:lpstr>
      <vt:lpstr>Poll 1</vt:lpstr>
      <vt:lpstr>Poll 2</vt:lpstr>
      <vt:lpstr>Operation </vt:lpstr>
      <vt:lpstr>PowerPoint Presentation</vt:lpstr>
      <vt:lpstr>Poll 3; Post Op Surveillance</vt:lpstr>
      <vt:lpstr>PowerPoint Presentation</vt:lpstr>
      <vt:lpstr>Report </vt:lpstr>
      <vt:lpstr>Ballooned </vt:lpstr>
      <vt:lpstr>3 Month scan Images  </vt:lpstr>
      <vt:lpstr>Report </vt:lpstr>
      <vt:lpstr>Poll 4 </vt:lpstr>
      <vt:lpstr>Represented (9 months from surgery) </vt:lpstr>
      <vt:lpstr>Images </vt:lpstr>
      <vt:lpstr>Report</vt:lpstr>
      <vt:lpstr>Poll 5</vt:lpstr>
      <vt:lpstr>Next day</vt:lpstr>
      <vt:lpstr>Poll 6 </vt:lpstr>
      <vt:lpstr>Images of CT EVAR </vt:lpstr>
      <vt:lpstr>Poll 7</vt:lpstr>
      <vt:lpstr>Theatre </vt:lpstr>
      <vt:lpstr>Theatre Images </vt:lpstr>
      <vt:lpstr>Long-Term graft related complications </vt:lpstr>
      <vt:lpstr>PowerPoint Presentation</vt:lpstr>
      <vt:lpstr>PowerPoint Presentation</vt:lpstr>
      <vt:lpstr>PowerPoint Presentation</vt:lpstr>
      <vt:lpstr>PowerPoint Presentation</vt:lpstr>
      <vt:lpstr>ESVS guidelines </vt:lpstr>
      <vt:lpstr>SVS (Society for Vascular Surgery) </vt:lpstr>
      <vt:lpstr>SVS (Society for Vascular Surgery) </vt:lpstr>
      <vt:lpstr>SVS (Society for Vascular Surgery) </vt:lpstr>
      <vt:lpstr>CASE 2</vt:lpstr>
      <vt:lpstr>Case 2 </vt:lpstr>
      <vt:lpstr>Image</vt:lpstr>
      <vt:lpstr>Report</vt:lpstr>
      <vt:lpstr>Poll 8</vt:lpstr>
      <vt:lpstr>Open Repair </vt:lpstr>
      <vt:lpstr>Pitfalls or danger points 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Beaumont Hospital</dc:title>
  <dc:creator>Adeel Zafar</dc:creator>
  <cp:lastModifiedBy>Jackie Browne</cp:lastModifiedBy>
  <cp:revision>43</cp:revision>
  <dcterms:created xsi:type="dcterms:W3CDTF">2020-09-07T09:34:49Z</dcterms:created>
  <dcterms:modified xsi:type="dcterms:W3CDTF">2020-09-09T14:19:28Z</dcterms:modified>
</cp:coreProperties>
</file>