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263" r:id="rId4"/>
    <p:sldId id="285" r:id="rId5"/>
    <p:sldId id="264" r:id="rId6"/>
    <p:sldId id="286" r:id="rId7"/>
    <p:sldId id="284" r:id="rId8"/>
    <p:sldId id="266" r:id="rId9"/>
    <p:sldId id="267" r:id="rId10"/>
    <p:sldId id="268" r:id="rId11"/>
    <p:sldId id="269" r:id="rId12"/>
    <p:sldId id="270" r:id="rId13"/>
    <p:sldId id="300" r:id="rId14"/>
    <p:sldId id="298" r:id="rId15"/>
    <p:sldId id="301" r:id="rId16"/>
    <p:sldId id="295" r:id="rId17"/>
    <p:sldId id="294" r:id="rId18"/>
    <p:sldId id="259" r:id="rId19"/>
    <p:sldId id="277" r:id="rId20"/>
    <p:sldId id="292" r:id="rId21"/>
    <p:sldId id="290" r:id="rId22"/>
    <p:sldId id="260" r:id="rId23"/>
    <p:sldId id="276" r:id="rId24"/>
    <p:sldId id="279" r:id="rId25"/>
    <p:sldId id="288" r:id="rId26"/>
    <p:sldId id="281" r:id="rId27"/>
    <p:sldId id="261" r:id="rId28"/>
    <p:sldId id="293" r:id="rId29"/>
    <p:sldId id="282" r:id="rId30"/>
    <p:sldId id="29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6339F3-19E3-4787-AC2A-126741157F9B}" type="datetimeFigureOut">
              <a:rPr lang="en-IE" smtClean="0"/>
              <a:t>05/02/2019</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E297F-F134-4393-906B-AFE1718BCFD8}" type="slidenum">
              <a:rPr lang="en-IE" smtClean="0"/>
              <a:t>‹#›</a:t>
            </a:fld>
            <a:endParaRPr lang="en-IE"/>
          </a:p>
        </p:txBody>
      </p:sp>
    </p:spTree>
    <p:extLst>
      <p:ext uri="{BB962C8B-B14F-4D97-AF65-F5344CB8AC3E}">
        <p14:creationId xmlns:p14="http://schemas.microsoft.com/office/powerpoint/2010/main" val="1356859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In short, bullying is intimidation</a:t>
            </a:r>
            <a:r>
              <a:rPr lang="en-GB" baseline="0" dirty="0" smtClean="0"/>
              <a:t> designed to frighten and hurt individuals, and to establish or widen a harmful power differential.</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4</a:t>
            </a:fld>
            <a:endParaRPr lang="en-US"/>
          </a:p>
        </p:txBody>
      </p:sp>
    </p:spTree>
    <p:extLst>
      <p:ext uri="{BB962C8B-B14F-4D97-AF65-F5344CB8AC3E}">
        <p14:creationId xmlns:p14="http://schemas.microsoft.com/office/powerpoint/2010/main" val="1165656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Deliberate</a:t>
            </a:r>
            <a:r>
              <a:rPr lang="en-GB" baseline="0" dirty="0" smtClean="0"/>
              <a:t> undermining seeks to diminish an individual’s reputation. </a:t>
            </a:r>
            <a:r>
              <a:rPr lang="en-GB" dirty="0" smtClean="0"/>
              <a:t>In general, undermining behaviour results</a:t>
            </a:r>
            <a:r>
              <a:rPr lang="en-GB" baseline="0" dirty="0" smtClean="0"/>
              <a:t> in individuals feeling excluded, drained of confidence, potentially harassed to the point that their work and psychological health suffer. However, there can be instances where although the trainee feels undermined, the trainer may feel they are maintaining high standards. It takes skill to define exactly what is going on. From a victim’s point of view, it is usually helpful to seek an objective opinion from a third party.</a:t>
            </a:r>
          </a:p>
          <a:p>
            <a:endParaRPr lang="en-GB" baseline="0" dirty="0" smtClean="0"/>
          </a:p>
          <a:p>
            <a:r>
              <a:rPr lang="en-GB" baseline="0" dirty="0" smtClean="0"/>
              <a:t>Also important to state that bullying and undermining rarely exist in isolation, they are often experienced together, but we have defined them here separately, for clarity.</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7</a:t>
            </a:fld>
            <a:endParaRPr lang="en-US"/>
          </a:p>
        </p:txBody>
      </p:sp>
    </p:spTree>
    <p:extLst>
      <p:ext uri="{BB962C8B-B14F-4D97-AF65-F5344CB8AC3E}">
        <p14:creationId xmlns:p14="http://schemas.microsoft.com/office/powerpoint/2010/main" val="2852805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 more subtle unprofessional behaviours – such as passive aggression, public criticism of colleagues, or telling offensive jokes – may interfere with teamwork and the quality of patient care</a:t>
            </a:r>
          </a:p>
          <a:p>
            <a:endParaRPr lang="en-US" dirty="0"/>
          </a:p>
        </p:txBody>
      </p:sp>
      <p:sp>
        <p:nvSpPr>
          <p:cNvPr id="4" name="Slide Number Placeholder 3"/>
          <p:cNvSpPr>
            <a:spLocks noGrp="1"/>
          </p:cNvSpPr>
          <p:nvPr>
            <p:ph type="sldNum" sz="quarter" idx="10"/>
          </p:nvPr>
        </p:nvSpPr>
        <p:spPr/>
        <p:txBody>
          <a:bodyPr/>
          <a:lstStyle/>
          <a:p>
            <a:fld id="{AA4E297F-F134-4393-906B-AFE1718BCFD8}" type="slidenum">
              <a:rPr lang="en-IE" smtClean="0"/>
              <a:t>17</a:t>
            </a:fld>
            <a:endParaRPr lang="en-IE"/>
          </a:p>
        </p:txBody>
      </p:sp>
    </p:spTree>
    <p:extLst>
      <p:ext uri="{BB962C8B-B14F-4D97-AF65-F5344CB8AC3E}">
        <p14:creationId xmlns:p14="http://schemas.microsoft.com/office/powerpoint/2010/main" val="398570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Reinforcer</a:t>
            </a:r>
            <a:r>
              <a:rPr lang="en-US" sz="1200" kern="1200" dirty="0" smtClean="0">
                <a:solidFill>
                  <a:schemeClr val="tx1"/>
                </a:solidFill>
                <a:latin typeface="+mn-lt"/>
                <a:ea typeface="+mn-ea"/>
                <a:cs typeface="+mn-cs"/>
              </a:rPr>
              <a:t>: The people who laugh and point fingers, providing positive social reinforcement for bad </a:t>
            </a:r>
            <a:r>
              <a:rPr lang="en-US" sz="1200" kern="1200" dirty="0" err="1" smtClean="0">
                <a:solidFill>
                  <a:schemeClr val="tx1"/>
                </a:solidFill>
                <a:latin typeface="+mn-lt"/>
                <a:ea typeface="+mn-ea"/>
                <a:cs typeface="+mn-cs"/>
              </a:rPr>
              <a:t>behaviour</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Outsider:They</a:t>
            </a:r>
            <a:r>
              <a:rPr lang="en-US" sz="1200" kern="1200" dirty="0" smtClean="0">
                <a:solidFill>
                  <a:schemeClr val="tx1"/>
                </a:solidFill>
                <a:latin typeface="+mn-lt"/>
                <a:ea typeface="+mn-ea"/>
                <a:cs typeface="+mn-cs"/>
              </a:rPr>
              <a:t> say nothing.</a:t>
            </a:r>
          </a:p>
          <a:p>
            <a:r>
              <a:rPr lang="en-US" sz="1200" kern="1200" dirty="0" smtClean="0">
                <a:solidFill>
                  <a:schemeClr val="tx1"/>
                </a:solidFill>
                <a:latin typeface="+mn-lt"/>
                <a:ea typeface="+mn-ea"/>
                <a:cs typeface="+mn-cs"/>
              </a:rPr>
              <a:t>They see acts of bullying, of harassment, of discrimination and keep quiet</a:t>
            </a:r>
          </a:p>
          <a:p>
            <a:r>
              <a:rPr lang="en-US" sz="1200" kern="1200" dirty="0" smtClean="0">
                <a:solidFill>
                  <a:schemeClr val="tx1"/>
                </a:solidFill>
                <a:latin typeface="+mn-lt"/>
                <a:ea typeface="+mn-ea"/>
                <a:cs typeface="+mn-cs"/>
              </a:rPr>
              <a:t>Defender: those that stand up against what is wrong, that want to make a difference</a:t>
            </a:r>
            <a:endParaRPr lang="en-US" dirty="0"/>
          </a:p>
        </p:txBody>
      </p:sp>
      <p:sp>
        <p:nvSpPr>
          <p:cNvPr id="4" name="Slide Number Placeholder 3"/>
          <p:cNvSpPr>
            <a:spLocks noGrp="1"/>
          </p:cNvSpPr>
          <p:nvPr>
            <p:ph type="sldNum" sz="quarter" idx="10"/>
          </p:nvPr>
        </p:nvSpPr>
        <p:spPr/>
        <p:txBody>
          <a:bodyPr/>
          <a:lstStyle/>
          <a:p>
            <a:fld id="{AA4E297F-F134-4393-906B-AFE1718BCFD8}" type="slidenum">
              <a:rPr lang="en-IE" smtClean="0"/>
              <a:t>20</a:t>
            </a:fld>
            <a:endParaRPr lang="en-IE"/>
          </a:p>
        </p:txBody>
      </p:sp>
    </p:spTree>
    <p:extLst>
      <p:ext uri="{BB962C8B-B14F-4D97-AF65-F5344CB8AC3E}">
        <p14:creationId xmlns:p14="http://schemas.microsoft.com/office/powerpoint/2010/main" val="428284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Important not</a:t>
            </a:r>
            <a:r>
              <a:rPr lang="en-GB" baseline="0" dirty="0" smtClean="0"/>
              <a:t> to suggest that reporting bullying and undermining is easy </a:t>
            </a:r>
            <a:r>
              <a:rPr lang="mr-IN" baseline="0" dirty="0" smtClean="0"/>
              <a:t>–</a:t>
            </a:r>
            <a:r>
              <a:rPr lang="en-GB" baseline="0" dirty="0" smtClean="0"/>
              <a:t> patently it is not. The cost-benefit to the individual, whether reporting as a victim or as an observer, is usually intimidating.</a:t>
            </a:r>
          </a:p>
          <a:p>
            <a:endParaRPr lang="en-GB" baseline="0" dirty="0" smtClean="0"/>
          </a:p>
          <a:p>
            <a:r>
              <a:rPr lang="en-GB" baseline="0" dirty="0" smtClean="0"/>
              <a:t>However, you will be vindicated and (at least) have moral satisfaction if you do the right thing.</a:t>
            </a:r>
          </a:p>
          <a:p>
            <a:endParaRPr lang="en-GB" baseline="0" dirty="0" smtClean="0"/>
          </a:p>
          <a:p>
            <a:r>
              <a:rPr lang="en-GB" baseline="0" dirty="0" smtClean="0"/>
              <a:t>The only way to change the culture is to report, report, report.</a:t>
            </a:r>
          </a:p>
        </p:txBody>
      </p:sp>
      <p:sp>
        <p:nvSpPr>
          <p:cNvPr id="4" name="Slide Number Placeholder 3"/>
          <p:cNvSpPr>
            <a:spLocks noGrp="1"/>
          </p:cNvSpPr>
          <p:nvPr>
            <p:ph type="sldNum" sz="quarter" idx="10"/>
          </p:nvPr>
        </p:nvSpPr>
        <p:spPr/>
        <p:txBody>
          <a:bodyPr/>
          <a:lstStyle/>
          <a:p>
            <a:fld id="{EEF116C5-CEE3-F04F-88D4-AAAFE749E6C5}" type="slidenum">
              <a:rPr lang="en-US" smtClean="0"/>
              <a:t>21</a:t>
            </a:fld>
            <a:endParaRPr lang="en-US"/>
          </a:p>
        </p:txBody>
      </p:sp>
    </p:spTree>
    <p:extLst>
      <p:ext uri="{BB962C8B-B14F-4D97-AF65-F5344CB8AC3E}">
        <p14:creationId xmlns:p14="http://schemas.microsoft.com/office/powerpoint/2010/main" val="233847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Describe a stepwise approach to reporting bullying,</a:t>
            </a:r>
            <a:r>
              <a:rPr lang="en-GB" baseline="0" dirty="0" smtClean="0"/>
              <a:t> either of yourself or a colleague. Emphasise that it is usually possible to solve problems at a local level without recourse to external bodies. </a:t>
            </a:r>
          </a:p>
          <a:p>
            <a:endParaRPr lang="en-GB" baseline="0" dirty="0" smtClean="0"/>
          </a:p>
          <a:p>
            <a:r>
              <a:rPr lang="en-GB" baseline="0" dirty="0" smtClean="0"/>
              <a:t>Legal action should only be considered as a last resort </a:t>
            </a:r>
            <a:r>
              <a:rPr lang="mr-IN" baseline="0" dirty="0" smtClean="0"/>
              <a:t>–</a:t>
            </a:r>
            <a:r>
              <a:rPr lang="en-GB" baseline="0" dirty="0" smtClean="0"/>
              <a:t> each higher level that the case is taken to can confer greater stress to the individual, a lengthier investigation process, and more serious consequences for all involved.</a:t>
            </a:r>
          </a:p>
          <a:p>
            <a:endParaRPr lang="en-GB" baseline="0" dirty="0" smtClean="0"/>
          </a:p>
          <a:p>
            <a:r>
              <a:rPr lang="en-GB" baseline="0" dirty="0" smtClean="0"/>
              <a:t>However, if you are dissatisfied with the response, do not hesitate to take it to the next level as structures exist to support you.</a:t>
            </a:r>
            <a:endParaRPr lang="en-GB" dirty="0" smtClean="0"/>
          </a:p>
        </p:txBody>
      </p:sp>
      <p:sp>
        <p:nvSpPr>
          <p:cNvPr id="4" name="Slide Number Placeholder 3"/>
          <p:cNvSpPr>
            <a:spLocks noGrp="1"/>
          </p:cNvSpPr>
          <p:nvPr>
            <p:ph type="sldNum" sz="quarter" idx="10"/>
          </p:nvPr>
        </p:nvSpPr>
        <p:spPr/>
        <p:txBody>
          <a:bodyPr/>
          <a:lstStyle/>
          <a:p>
            <a:fld id="{EEF116C5-CEE3-F04F-88D4-AAAFE749E6C5}" type="slidenum">
              <a:rPr lang="en-US" smtClean="0"/>
              <a:t>25</a:t>
            </a:fld>
            <a:endParaRPr lang="en-US"/>
          </a:p>
        </p:txBody>
      </p:sp>
    </p:spTree>
    <p:extLst>
      <p:ext uri="{BB962C8B-B14F-4D97-AF65-F5344CB8AC3E}">
        <p14:creationId xmlns:p14="http://schemas.microsoft.com/office/powerpoint/2010/main" val="3569351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Discrimination, Bullying and Sexual </a:t>
            </a:r>
            <a:r>
              <a:rPr lang="en-US" dirty="0" err="1" smtClean="0"/>
              <a:t>Harrassment</a:t>
            </a:r>
            <a:r>
              <a:rPr lang="en-US" dirty="0" smtClean="0"/>
              <a:t> in</a:t>
            </a:r>
            <a:r>
              <a:rPr lang="en-US" baseline="0" dirty="0" smtClean="0"/>
              <a:t> EM</a:t>
            </a:r>
            <a:endParaRPr lang="en-US" dirty="0"/>
          </a:p>
        </p:txBody>
      </p:sp>
      <p:sp>
        <p:nvSpPr>
          <p:cNvPr id="4" name="Slide Number Placeholder 3"/>
          <p:cNvSpPr>
            <a:spLocks noGrp="1"/>
          </p:cNvSpPr>
          <p:nvPr>
            <p:ph type="sldNum" sz="quarter" idx="10"/>
          </p:nvPr>
        </p:nvSpPr>
        <p:spPr/>
        <p:txBody>
          <a:bodyPr/>
          <a:lstStyle/>
          <a:p>
            <a:fld id="{AA4E297F-F134-4393-906B-AFE1718BCFD8}" type="slidenum">
              <a:rPr lang="en-IE" smtClean="0"/>
              <a:t>29</a:t>
            </a:fld>
            <a:endParaRPr lang="en-IE"/>
          </a:p>
        </p:txBody>
      </p:sp>
    </p:spTree>
    <p:extLst>
      <p:ext uri="{BB962C8B-B14F-4D97-AF65-F5344CB8AC3E}">
        <p14:creationId xmlns:p14="http://schemas.microsoft.com/office/powerpoint/2010/main" val="401185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dirty="0" smtClean="0"/>
              <a:t>Summary of key messages</a:t>
            </a:r>
          </a:p>
        </p:txBody>
      </p:sp>
      <p:sp>
        <p:nvSpPr>
          <p:cNvPr id="4" name="Slide Number Placeholder 3"/>
          <p:cNvSpPr>
            <a:spLocks noGrp="1"/>
          </p:cNvSpPr>
          <p:nvPr>
            <p:ph type="sldNum" sz="quarter" idx="10"/>
          </p:nvPr>
        </p:nvSpPr>
        <p:spPr/>
        <p:txBody>
          <a:bodyPr/>
          <a:lstStyle/>
          <a:p>
            <a:fld id="{EEF116C5-CEE3-F04F-88D4-AAAFE749E6C5}" type="slidenum">
              <a:rPr lang="en-US" smtClean="0"/>
              <a:t>30</a:t>
            </a:fld>
            <a:endParaRPr lang="en-US"/>
          </a:p>
        </p:txBody>
      </p:sp>
    </p:spTree>
    <p:extLst>
      <p:ext uri="{BB962C8B-B14F-4D97-AF65-F5344CB8AC3E}">
        <p14:creationId xmlns:p14="http://schemas.microsoft.com/office/powerpoint/2010/main" val="2344121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EF97441D-A559-4A86-A6EC-2598C0E465DA}" type="datetimeFigureOut">
              <a:rPr lang="en-IE" smtClean="0"/>
              <a:t>05/02/2019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0F278C-C6F8-419B-8FB8-2F9C1E1C0482}" type="slidenum">
              <a:rPr lang="en-IE" smtClean="0"/>
              <a:t>‹#›</a:t>
            </a:fld>
            <a:endParaRPr lang="en-IE"/>
          </a:p>
        </p:txBody>
      </p:sp>
    </p:spTree>
    <p:extLst>
      <p:ext uri="{BB962C8B-B14F-4D97-AF65-F5344CB8AC3E}">
        <p14:creationId xmlns:p14="http://schemas.microsoft.com/office/powerpoint/2010/main" val="21268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F97441D-A559-4A86-A6EC-2598C0E465DA}" type="datetimeFigureOut">
              <a:rPr lang="en-IE" smtClean="0"/>
              <a:t>05/02/2019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0F278C-C6F8-419B-8FB8-2F9C1E1C0482}" type="slidenum">
              <a:rPr lang="en-IE" smtClean="0"/>
              <a:t>‹#›</a:t>
            </a:fld>
            <a:endParaRPr lang="en-IE"/>
          </a:p>
        </p:txBody>
      </p:sp>
    </p:spTree>
    <p:extLst>
      <p:ext uri="{BB962C8B-B14F-4D97-AF65-F5344CB8AC3E}">
        <p14:creationId xmlns:p14="http://schemas.microsoft.com/office/powerpoint/2010/main" val="389804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F97441D-A559-4A86-A6EC-2598C0E465DA}" type="datetimeFigureOut">
              <a:rPr lang="en-IE" smtClean="0"/>
              <a:t>05/02/2019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0F278C-C6F8-419B-8FB8-2F9C1E1C0482}" type="slidenum">
              <a:rPr lang="en-IE" smtClean="0"/>
              <a:t>‹#›</a:t>
            </a:fld>
            <a:endParaRPr lang="en-IE"/>
          </a:p>
        </p:txBody>
      </p:sp>
    </p:spTree>
    <p:extLst>
      <p:ext uri="{BB962C8B-B14F-4D97-AF65-F5344CB8AC3E}">
        <p14:creationId xmlns:p14="http://schemas.microsoft.com/office/powerpoint/2010/main" val="3257005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EF97441D-A559-4A86-A6EC-2598C0E465DA}" type="datetimeFigureOut">
              <a:rPr lang="en-IE" smtClean="0"/>
              <a:t>05/02/2019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0F278C-C6F8-419B-8FB8-2F9C1E1C0482}" type="slidenum">
              <a:rPr lang="en-IE" smtClean="0"/>
              <a:t>‹#›</a:t>
            </a:fld>
            <a:endParaRPr lang="en-IE"/>
          </a:p>
        </p:txBody>
      </p:sp>
    </p:spTree>
    <p:extLst>
      <p:ext uri="{BB962C8B-B14F-4D97-AF65-F5344CB8AC3E}">
        <p14:creationId xmlns:p14="http://schemas.microsoft.com/office/powerpoint/2010/main" val="2673914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97441D-A559-4A86-A6EC-2598C0E465DA}" type="datetimeFigureOut">
              <a:rPr lang="en-IE" smtClean="0"/>
              <a:t>05/02/2019</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0F278C-C6F8-419B-8FB8-2F9C1E1C0482}" type="slidenum">
              <a:rPr lang="en-IE" smtClean="0"/>
              <a:t>‹#›</a:t>
            </a:fld>
            <a:endParaRPr lang="en-IE"/>
          </a:p>
        </p:txBody>
      </p:sp>
    </p:spTree>
    <p:extLst>
      <p:ext uri="{BB962C8B-B14F-4D97-AF65-F5344CB8AC3E}">
        <p14:creationId xmlns:p14="http://schemas.microsoft.com/office/powerpoint/2010/main" val="284437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EF97441D-A559-4A86-A6EC-2598C0E465DA}" type="datetimeFigureOut">
              <a:rPr lang="en-IE" smtClean="0"/>
              <a:t>05/02/2019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D0F278C-C6F8-419B-8FB8-2F9C1E1C0482}" type="slidenum">
              <a:rPr lang="en-IE" smtClean="0"/>
              <a:t>‹#›</a:t>
            </a:fld>
            <a:endParaRPr lang="en-IE"/>
          </a:p>
        </p:txBody>
      </p:sp>
    </p:spTree>
    <p:extLst>
      <p:ext uri="{BB962C8B-B14F-4D97-AF65-F5344CB8AC3E}">
        <p14:creationId xmlns:p14="http://schemas.microsoft.com/office/powerpoint/2010/main" val="1700722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EF97441D-A559-4A86-A6EC-2598C0E465DA}" type="datetimeFigureOut">
              <a:rPr lang="en-IE" smtClean="0"/>
              <a:t>05/02/2019</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D0F278C-C6F8-419B-8FB8-2F9C1E1C0482}" type="slidenum">
              <a:rPr lang="en-IE" smtClean="0"/>
              <a:t>‹#›</a:t>
            </a:fld>
            <a:endParaRPr lang="en-IE"/>
          </a:p>
        </p:txBody>
      </p:sp>
    </p:spTree>
    <p:extLst>
      <p:ext uri="{BB962C8B-B14F-4D97-AF65-F5344CB8AC3E}">
        <p14:creationId xmlns:p14="http://schemas.microsoft.com/office/powerpoint/2010/main" val="243524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EF97441D-A559-4A86-A6EC-2598C0E465DA}" type="datetimeFigureOut">
              <a:rPr lang="en-IE" smtClean="0"/>
              <a:t>05/02/2019</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D0F278C-C6F8-419B-8FB8-2F9C1E1C0482}" type="slidenum">
              <a:rPr lang="en-IE" smtClean="0"/>
              <a:t>‹#›</a:t>
            </a:fld>
            <a:endParaRPr lang="en-IE"/>
          </a:p>
        </p:txBody>
      </p:sp>
    </p:spTree>
    <p:extLst>
      <p:ext uri="{BB962C8B-B14F-4D97-AF65-F5344CB8AC3E}">
        <p14:creationId xmlns:p14="http://schemas.microsoft.com/office/powerpoint/2010/main" val="1295775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7441D-A559-4A86-A6EC-2598C0E465DA}" type="datetimeFigureOut">
              <a:rPr lang="en-IE" smtClean="0"/>
              <a:t>05/02/2019</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D0F278C-C6F8-419B-8FB8-2F9C1E1C0482}" type="slidenum">
              <a:rPr lang="en-IE" smtClean="0"/>
              <a:t>‹#›</a:t>
            </a:fld>
            <a:endParaRPr lang="en-IE"/>
          </a:p>
        </p:txBody>
      </p:sp>
    </p:spTree>
    <p:extLst>
      <p:ext uri="{BB962C8B-B14F-4D97-AF65-F5344CB8AC3E}">
        <p14:creationId xmlns:p14="http://schemas.microsoft.com/office/powerpoint/2010/main" val="278558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7441D-A559-4A86-A6EC-2598C0E465DA}" type="datetimeFigureOut">
              <a:rPr lang="en-IE" smtClean="0"/>
              <a:t>05/02/2019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D0F278C-C6F8-419B-8FB8-2F9C1E1C0482}" type="slidenum">
              <a:rPr lang="en-IE" smtClean="0"/>
              <a:t>‹#›</a:t>
            </a:fld>
            <a:endParaRPr lang="en-IE"/>
          </a:p>
        </p:txBody>
      </p:sp>
    </p:spTree>
    <p:extLst>
      <p:ext uri="{BB962C8B-B14F-4D97-AF65-F5344CB8AC3E}">
        <p14:creationId xmlns:p14="http://schemas.microsoft.com/office/powerpoint/2010/main" val="1405142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97441D-A559-4A86-A6EC-2598C0E465DA}" type="datetimeFigureOut">
              <a:rPr lang="en-IE" smtClean="0"/>
              <a:t>05/02/2019</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D0F278C-C6F8-419B-8FB8-2F9C1E1C0482}" type="slidenum">
              <a:rPr lang="en-IE" smtClean="0"/>
              <a:t>‹#›</a:t>
            </a:fld>
            <a:endParaRPr lang="en-IE"/>
          </a:p>
        </p:txBody>
      </p:sp>
    </p:spTree>
    <p:extLst>
      <p:ext uri="{BB962C8B-B14F-4D97-AF65-F5344CB8AC3E}">
        <p14:creationId xmlns:p14="http://schemas.microsoft.com/office/powerpoint/2010/main" val="873071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7441D-A559-4A86-A6EC-2598C0E465DA}" type="datetimeFigureOut">
              <a:rPr lang="en-IE" smtClean="0"/>
              <a:t>05/02/2019</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0F278C-C6F8-419B-8FB8-2F9C1E1C0482}" type="slidenum">
              <a:rPr lang="en-IE" smtClean="0"/>
              <a:t>‹#›</a:t>
            </a:fld>
            <a:endParaRPr lang="en-IE"/>
          </a:p>
        </p:txBody>
      </p:sp>
    </p:spTree>
    <p:extLst>
      <p:ext uri="{BB962C8B-B14F-4D97-AF65-F5344CB8AC3E}">
        <p14:creationId xmlns:p14="http://schemas.microsoft.com/office/powerpoint/2010/main" val="1146617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UJmITbIWvqw&amp;feature=em-share_video_use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wMZSp6PBCp0&amp;feature=em-share_video_use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Rjb7SZdXvwk&amp;feature=em-share_video_us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Hhx4_ADlAic&amp;feature=em-share_video_use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confidential@practitionerhealth.i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practitionerhealth.i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700808"/>
            <a:ext cx="8229600" cy="1647056"/>
          </a:xfrm>
        </p:spPr>
        <p:txBody>
          <a:bodyPr>
            <a:normAutofit/>
          </a:bodyPr>
          <a:lstStyle/>
          <a:p>
            <a:r>
              <a:rPr lang="en-IE" dirty="0" smtClean="0"/>
              <a:t>Bullying, Harassment and Undermining</a:t>
            </a:r>
            <a:endParaRPr lang="en-IE" dirty="0"/>
          </a:p>
        </p:txBody>
      </p:sp>
      <p:sp>
        <p:nvSpPr>
          <p:cNvPr id="3" name="Content Placeholder 2"/>
          <p:cNvSpPr>
            <a:spLocks noGrp="1"/>
          </p:cNvSpPr>
          <p:nvPr>
            <p:ph idx="1"/>
          </p:nvPr>
        </p:nvSpPr>
        <p:spPr>
          <a:xfrm>
            <a:off x="395536" y="3861048"/>
            <a:ext cx="8229600" cy="1324744"/>
          </a:xfrm>
        </p:spPr>
        <p:txBody>
          <a:bodyPr/>
          <a:lstStyle/>
          <a:p>
            <a:pPr marL="0" indent="0" algn="ctr">
              <a:buNone/>
            </a:pPr>
            <a:r>
              <a:rPr lang="en-IE" dirty="0" smtClean="0"/>
              <a:t>January </a:t>
            </a:r>
            <a:r>
              <a:rPr lang="en-IE" dirty="0" smtClean="0"/>
              <a:t>2019</a:t>
            </a:r>
            <a:endParaRPr lang="en-IE" dirty="0"/>
          </a:p>
        </p:txBody>
      </p:sp>
    </p:spTree>
    <p:extLst>
      <p:ext uri="{BB962C8B-B14F-4D97-AF65-F5344CB8AC3E}">
        <p14:creationId xmlns:p14="http://schemas.microsoft.com/office/powerpoint/2010/main" val="422871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692696"/>
            <a:ext cx="8134894" cy="51133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182998757"/>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80728"/>
            <a:ext cx="8208912" cy="44644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8083926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Medical Council Ireland</a:t>
            </a:r>
            <a:endParaRPr lang="en-IE" dirty="0"/>
          </a:p>
        </p:txBody>
      </p:sp>
      <p:sp>
        <p:nvSpPr>
          <p:cNvPr id="3" name="Content Placeholder 2"/>
          <p:cNvSpPr>
            <a:spLocks noGrp="1"/>
          </p:cNvSpPr>
          <p:nvPr>
            <p:ph idx="1"/>
          </p:nvPr>
        </p:nvSpPr>
        <p:spPr/>
        <p:txBody>
          <a:bodyPr>
            <a:normAutofit fontScale="92500" lnSpcReduction="10000"/>
          </a:bodyPr>
          <a:lstStyle/>
          <a:p>
            <a:endParaRPr lang="en-IE" dirty="0" smtClean="0"/>
          </a:p>
          <a:p>
            <a:r>
              <a:rPr lang="en-IE" dirty="0" smtClean="0"/>
              <a:t>“In </a:t>
            </a:r>
            <a:r>
              <a:rPr lang="en-IE" dirty="0"/>
              <a:t>the clinical environment, </a:t>
            </a:r>
            <a:r>
              <a:rPr lang="en-IE" dirty="0" smtClean="0"/>
              <a:t/>
            </a:r>
            <a:br>
              <a:rPr lang="en-IE" dirty="0" smtClean="0"/>
            </a:br>
            <a:r>
              <a:rPr lang="en-IE" dirty="0" smtClean="0"/>
              <a:t>through </a:t>
            </a:r>
            <a:r>
              <a:rPr lang="en-IE" dirty="0"/>
              <a:t>a process of enculturation, </a:t>
            </a:r>
            <a:r>
              <a:rPr lang="en-IE" dirty="0" smtClean="0"/>
              <a:t/>
            </a:r>
            <a:br>
              <a:rPr lang="en-IE" dirty="0" smtClean="0"/>
            </a:br>
            <a:r>
              <a:rPr lang="en-IE" dirty="0" smtClean="0"/>
              <a:t>trainees </a:t>
            </a:r>
            <a:r>
              <a:rPr lang="en-IE" dirty="0"/>
              <a:t>learn what is required of </a:t>
            </a:r>
            <a:r>
              <a:rPr lang="en-IE" dirty="0" smtClean="0"/>
              <a:t/>
            </a:r>
            <a:br>
              <a:rPr lang="en-IE" dirty="0" smtClean="0"/>
            </a:br>
            <a:r>
              <a:rPr lang="en-IE" dirty="0" smtClean="0"/>
              <a:t>them </a:t>
            </a:r>
            <a:r>
              <a:rPr lang="en-IE" dirty="0"/>
              <a:t>and form their identity as </a:t>
            </a:r>
            <a:r>
              <a:rPr lang="en-IE" dirty="0" smtClean="0"/>
              <a:t/>
            </a:r>
            <a:br>
              <a:rPr lang="en-IE" dirty="0" smtClean="0"/>
            </a:br>
            <a:r>
              <a:rPr lang="en-IE" dirty="0" smtClean="0"/>
              <a:t>medical </a:t>
            </a:r>
            <a:r>
              <a:rPr lang="en-IE" dirty="0"/>
              <a:t>professionals</a:t>
            </a:r>
            <a:r>
              <a:rPr lang="en-IE" dirty="0" smtClean="0"/>
              <a:t>.”</a:t>
            </a:r>
          </a:p>
          <a:p>
            <a:pPr marL="0" indent="0">
              <a:buNone/>
            </a:pPr>
            <a:endParaRPr lang="en-IE" dirty="0"/>
          </a:p>
          <a:p>
            <a:r>
              <a:rPr lang="en-IE" dirty="0" smtClean="0"/>
              <a:t>“Both </a:t>
            </a:r>
            <a:r>
              <a:rPr lang="en-IE" dirty="0"/>
              <a:t>experiencing bullying and perceiving others being bullied or undermined is corrosive to the development of medical professionalism</a:t>
            </a:r>
            <a:r>
              <a:rPr lang="en-IE" dirty="0" smtClean="0"/>
              <a:t>.”</a:t>
            </a:r>
          </a:p>
          <a:p>
            <a:pPr marL="0" indent="0">
              <a:buNone/>
            </a:pPr>
            <a:endParaRPr lang="en-IE" dirty="0"/>
          </a:p>
          <a:p>
            <a:endParaRPr lang="en-IE" dirty="0"/>
          </a:p>
        </p:txBody>
      </p:sp>
      <p:pic>
        <p:nvPicPr>
          <p:cNvPr id="5122" name="Picture 2" descr="C:\Users\daraokeeffe\Desktop\Presentation Pics\Logo low 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132856"/>
            <a:ext cx="2417105" cy="18722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860620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3053" r="3053"/>
          <a:stretch>
            <a:fillRect/>
          </a:stretch>
        </p:blipFill>
        <p:spPr>
          <a:xfrm>
            <a:off x="611560" y="764704"/>
            <a:ext cx="8229600" cy="4525963"/>
          </a:xfrm>
        </p:spPr>
      </p:pic>
      <p:pic>
        <p:nvPicPr>
          <p:cNvPr id="5" name="Picture 4"/>
          <p:cNvPicPr>
            <a:picLocks noChangeAspect="1"/>
          </p:cNvPicPr>
          <p:nvPr/>
        </p:nvPicPr>
        <p:blipFill>
          <a:blip r:embed="rId3"/>
          <a:stretch>
            <a:fillRect/>
          </a:stretch>
        </p:blipFill>
        <p:spPr>
          <a:xfrm>
            <a:off x="6012160" y="4653136"/>
            <a:ext cx="2808312" cy="1959757"/>
          </a:xfrm>
          <a:prstGeom prst="rect">
            <a:avLst/>
          </a:prstGeom>
        </p:spPr>
      </p:pic>
    </p:spTree>
    <p:extLst>
      <p:ext uri="{BB962C8B-B14F-4D97-AF65-F5344CB8AC3E}">
        <p14:creationId xmlns:p14="http://schemas.microsoft.com/office/powerpoint/2010/main" val="1915784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63500"/>
            <a:ext cx="9144000" cy="6709804"/>
          </a:xfrm>
          <a:prstGeom prst="rect">
            <a:avLst/>
          </a:prstGeom>
        </p:spPr>
      </p:pic>
      <p:sp>
        <p:nvSpPr>
          <p:cNvPr id="3" name="Left Arrow 2"/>
          <p:cNvSpPr/>
          <p:nvPr/>
        </p:nvSpPr>
        <p:spPr>
          <a:xfrm>
            <a:off x="2267744" y="5805264"/>
            <a:ext cx="834392" cy="412624"/>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Left Arrow 3"/>
          <p:cNvSpPr/>
          <p:nvPr/>
        </p:nvSpPr>
        <p:spPr>
          <a:xfrm>
            <a:off x="1403648" y="4653136"/>
            <a:ext cx="762384" cy="340616"/>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4962157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100" y="0"/>
            <a:ext cx="8794230" cy="6858000"/>
          </a:xfrm>
          <a:prstGeom prst="rect">
            <a:avLst/>
          </a:prstGeom>
        </p:spPr>
      </p:pic>
      <p:sp>
        <p:nvSpPr>
          <p:cNvPr id="5" name="Left Arrow 4"/>
          <p:cNvSpPr/>
          <p:nvPr/>
        </p:nvSpPr>
        <p:spPr>
          <a:xfrm>
            <a:off x="1115616" y="4653136"/>
            <a:ext cx="792088" cy="340616"/>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Left Arrow 5"/>
          <p:cNvSpPr/>
          <p:nvPr/>
        </p:nvSpPr>
        <p:spPr>
          <a:xfrm>
            <a:off x="2051720" y="4941168"/>
            <a:ext cx="792088" cy="340616"/>
          </a:xfrm>
          <a:prstGeom prst="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0420678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IE" altLang="en-US" smtClean="0">
                <a:latin typeface="Arial" pitchFamily="34" charset="0"/>
                <a:cs typeface="Arial" pitchFamily="34" charset="0"/>
              </a:rPr>
              <a:t>The challenge of speaking up !</a:t>
            </a:r>
            <a:endParaRPr lang="en-US" altLang="en-US" smtClean="0">
              <a:latin typeface="Arial" pitchFamily="34" charset="0"/>
              <a:cs typeface="Arial" pitchFamily="34" charset="0"/>
            </a:endParaRPr>
          </a:p>
        </p:txBody>
      </p:sp>
      <p:sp>
        <p:nvSpPr>
          <p:cNvPr id="14339" name="Content Placeholder 2"/>
          <p:cNvSpPr>
            <a:spLocks noGrp="1"/>
          </p:cNvSpPr>
          <p:nvPr>
            <p:ph idx="1"/>
          </p:nvPr>
        </p:nvSpPr>
        <p:spPr>
          <a:xfrm>
            <a:off x="457200" y="1247775"/>
            <a:ext cx="8229600" cy="4679950"/>
          </a:xfrm>
        </p:spPr>
        <p:txBody>
          <a:bodyPr/>
          <a:lstStyle/>
          <a:p>
            <a:pPr marL="0" indent="0">
              <a:buFont typeface="Arial" pitchFamily="34" charset="0"/>
              <a:buNone/>
              <a:defRPr/>
            </a:pPr>
            <a:endParaRPr lang="en-IE" altLang="en-US" dirty="0" smtClean="0"/>
          </a:p>
          <a:p>
            <a:pPr>
              <a:defRPr/>
            </a:pPr>
            <a:r>
              <a:rPr lang="en-IE" altLang="en-US" dirty="0" smtClean="0"/>
              <a:t>80% of medical students vs 30% of medical students questioned a senior surgeon’s incorrect instruction to cut before burning when the surgeon demonstrated an open team-oriented personal style vs a hassled, irritated, authoritarian personal style.</a:t>
            </a:r>
          </a:p>
          <a:p>
            <a:pPr>
              <a:defRPr/>
            </a:pPr>
            <a:endParaRPr lang="en-US" altLang="en-US" dirty="0" smtClean="0"/>
          </a:p>
        </p:txBody>
      </p:sp>
      <p:pic>
        <p:nvPicPr>
          <p:cNvPr id="2" name="Picture 1"/>
          <p:cNvPicPr>
            <a:picLocks noChangeAspect="1"/>
          </p:cNvPicPr>
          <p:nvPr/>
        </p:nvPicPr>
        <p:blipFill>
          <a:blip r:embed="rId2"/>
          <a:stretch>
            <a:fillRect/>
          </a:stretch>
        </p:blipFill>
        <p:spPr>
          <a:xfrm>
            <a:off x="1403648" y="4941168"/>
            <a:ext cx="5867400" cy="1530350"/>
          </a:xfrm>
          <a:prstGeom prst="rect">
            <a:avLst/>
          </a:prstGeom>
          <a:ln>
            <a:noFill/>
          </a:ln>
          <a:effectLst>
            <a:outerShdw blurRad="292100" dist="139700" dir="2700000" algn="tl" rotWithShape="0">
              <a:srgbClr val="333333">
                <a:alpha val="65000"/>
              </a:srgbClr>
            </a:outerShdw>
          </a:effectLst>
        </p:spPr>
      </p:pic>
      <p:pic>
        <p:nvPicPr>
          <p:cNvPr id="1536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5661248"/>
            <a:ext cx="550862" cy="252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51920" y="5661248"/>
            <a:ext cx="24844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937019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on Patient Safety</a:t>
            </a:r>
            <a:endParaRPr lang="en-US" dirty="0"/>
          </a:p>
        </p:txBody>
      </p:sp>
      <p:sp>
        <p:nvSpPr>
          <p:cNvPr id="3" name="Content Placeholder 2"/>
          <p:cNvSpPr>
            <a:spLocks noGrp="1"/>
          </p:cNvSpPr>
          <p:nvPr>
            <p:ph idx="1"/>
          </p:nvPr>
        </p:nvSpPr>
        <p:spPr/>
        <p:txBody>
          <a:bodyPr>
            <a:normAutofit/>
          </a:bodyPr>
          <a:lstStyle/>
          <a:p>
            <a:r>
              <a:rPr lang="en-US" dirty="0" smtClean="0"/>
              <a:t>Causes depression, anxiety &amp; fatigue among staff</a:t>
            </a:r>
          </a:p>
          <a:p>
            <a:r>
              <a:rPr lang="en-US" dirty="0" smtClean="0"/>
              <a:t>Reduces performance and levels of self esteem</a:t>
            </a:r>
          </a:p>
          <a:p>
            <a:r>
              <a:rPr lang="en-US" dirty="0" smtClean="0"/>
              <a:t>Compromises communication </a:t>
            </a:r>
          </a:p>
          <a:p>
            <a:r>
              <a:rPr lang="en-US" dirty="0" smtClean="0"/>
              <a:t>Serious </a:t>
            </a:r>
            <a:r>
              <a:rPr lang="en-US" dirty="0"/>
              <a:t>bullying </a:t>
            </a:r>
            <a:r>
              <a:rPr lang="en-US" dirty="0" smtClean="0"/>
              <a:t>is </a:t>
            </a:r>
            <a:r>
              <a:rPr lang="en-US" dirty="0"/>
              <a:t>the tip of the </a:t>
            </a:r>
            <a:r>
              <a:rPr lang="en-US" dirty="0" smtClean="0"/>
              <a:t>iceberg</a:t>
            </a:r>
            <a:endParaRPr lang="en-US" dirty="0"/>
          </a:p>
        </p:txBody>
      </p:sp>
    </p:spTree>
    <p:extLst>
      <p:ext uri="{BB962C8B-B14F-4D97-AF65-F5344CB8AC3E}">
        <p14:creationId xmlns:p14="http://schemas.microsoft.com/office/powerpoint/2010/main" val="3915373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RACS video 2</a:t>
            </a:r>
            <a:endParaRPr lang="en-IE" dirty="0"/>
          </a:p>
        </p:txBody>
      </p:sp>
      <p:sp>
        <p:nvSpPr>
          <p:cNvPr id="3" name="Content Placeholder 2"/>
          <p:cNvSpPr>
            <a:spLocks noGrp="1"/>
          </p:cNvSpPr>
          <p:nvPr>
            <p:ph idx="1"/>
          </p:nvPr>
        </p:nvSpPr>
        <p:spPr/>
        <p:txBody>
          <a:bodyPr/>
          <a:lstStyle/>
          <a:p>
            <a:r>
              <a:rPr lang="en-IE" dirty="0">
                <a:hlinkClick r:id="rId2"/>
              </a:rPr>
              <a:t>https://</a:t>
            </a:r>
            <a:r>
              <a:rPr lang="en-IE" dirty="0" smtClean="0">
                <a:hlinkClick r:id="rId2"/>
              </a:rPr>
              <a:t>www.youtube.com/watch?v=UJmITbIWvqw&amp;feature=em-share_video_user</a:t>
            </a:r>
            <a:endParaRPr lang="en-IE" dirty="0" smtClean="0"/>
          </a:p>
          <a:p>
            <a:endParaRPr lang="en-IE" dirty="0"/>
          </a:p>
        </p:txBody>
      </p:sp>
    </p:spTree>
    <p:extLst>
      <p:ext uri="{BB962C8B-B14F-4D97-AF65-F5344CB8AC3E}">
        <p14:creationId xmlns:p14="http://schemas.microsoft.com/office/powerpoint/2010/main" val="26872336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87622" y="2132856"/>
            <a:ext cx="8229600" cy="1143000"/>
          </a:xfrm>
        </p:spPr>
        <p:txBody>
          <a:bodyPr>
            <a:normAutofit fontScale="90000"/>
          </a:bodyPr>
          <a:lstStyle/>
          <a:p>
            <a:r>
              <a:rPr lang="en-GB" dirty="0" smtClean="0"/>
              <a:t>Everyone has the right to feel emotionally safe at work</a:t>
            </a:r>
            <a:endParaRPr lang="en-GB" dirty="0"/>
          </a:p>
        </p:txBody>
      </p:sp>
    </p:spTree>
    <p:extLst>
      <p:ext uri="{BB962C8B-B14F-4D97-AF65-F5344CB8AC3E}">
        <p14:creationId xmlns:p14="http://schemas.microsoft.com/office/powerpoint/2010/main" val="490152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RACS Video 1</a:t>
            </a:r>
            <a:endParaRPr lang="en-IE" dirty="0"/>
          </a:p>
        </p:txBody>
      </p:sp>
      <p:sp>
        <p:nvSpPr>
          <p:cNvPr id="3" name="Content Placeholder 2"/>
          <p:cNvSpPr>
            <a:spLocks noGrp="1"/>
          </p:cNvSpPr>
          <p:nvPr>
            <p:ph idx="1"/>
          </p:nvPr>
        </p:nvSpPr>
        <p:spPr/>
        <p:txBody>
          <a:bodyPr/>
          <a:lstStyle/>
          <a:p>
            <a:r>
              <a:rPr lang="en-IE" dirty="0">
                <a:hlinkClick r:id="rId2"/>
              </a:rPr>
              <a:t>https://</a:t>
            </a:r>
            <a:r>
              <a:rPr lang="en-IE" dirty="0" smtClean="0">
                <a:hlinkClick r:id="rId2"/>
              </a:rPr>
              <a:t>www.youtube.com/watch?v=wMZSp6PBCp0&amp;feature=em-share_video_user</a:t>
            </a:r>
            <a:endParaRPr lang="en-IE" dirty="0" smtClean="0"/>
          </a:p>
          <a:p>
            <a:endParaRPr lang="en-IE" dirty="0"/>
          </a:p>
        </p:txBody>
      </p:sp>
    </p:spTree>
    <p:extLst>
      <p:ext uri="{BB962C8B-B14F-4D97-AF65-F5344CB8AC3E}">
        <p14:creationId xmlns:p14="http://schemas.microsoft.com/office/powerpoint/2010/main" val="4048080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are not the bully or the victim, you are</a:t>
            </a:r>
            <a:r>
              <a:rPr lang="is-IS" dirty="0" smtClean="0"/>
              <a:t>….</a:t>
            </a:r>
            <a:endParaRPr lang="en-US" dirty="0"/>
          </a:p>
        </p:txBody>
      </p:sp>
      <p:sp>
        <p:nvSpPr>
          <p:cNvPr id="3" name="Content Placeholder 2"/>
          <p:cNvSpPr>
            <a:spLocks noGrp="1"/>
          </p:cNvSpPr>
          <p:nvPr>
            <p:ph idx="1"/>
          </p:nvPr>
        </p:nvSpPr>
        <p:spPr/>
        <p:txBody>
          <a:bodyPr/>
          <a:lstStyle/>
          <a:p>
            <a:r>
              <a:rPr lang="en-US" dirty="0" smtClean="0"/>
              <a:t>Assistant</a:t>
            </a:r>
          </a:p>
          <a:p>
            <a:r>
              <a:rPr lang="en-US" dirty="0" err="1" smtClean="0"/>
              <a:t>Reinforcer</a:t>
            </a:r>
            <a:endParaRPr lang="en-US" dirty="0" smtClean="0"/>
          </a:p>
          <a:p>
            <a:r>
              <a:rPr lang="en-US" dirty="0" smtClean="0"/>
              <a:t>Outsiders</a:t>
            </a:r>
          </a:p>
          <a:p>
            <a:r>
              <a:rPr lang="en-US" dirty="0" smtClean="0"/>
              <a:t>Defenders</a:t>
            </a:r>
          </a:p>
          <a:p>
            <a:endParaRPr lang="en-US" dirty="0"/>
          </a:p>
          <a:p>
            <a:pPr marL="0" indent="0" algn="ctr">
              <a:buNone/>
            </a:pPr>
            <a:r>
              <a:rPr lang="en-US" b="1" dirty="0"/>
              <a:t>“The standard you walk past is the standard you accept”</a:t>
            </a:r>
          </a:p>
        </p:txBody>
      </p:sp>
    </p:spTree>
    <p:extLst>
      <p:ext uri="{BB962C8B-B14F-4D97-AF65-F5344CB8AC3E}">
        <p14:creationId xmlns:p14="http://schemas.microsoft.com/office/powerpoint/2010/main" val="23960531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Reporting Bullying is Difficult</a:t>
            </a:r>
            <a:endParaRPr lang="en-GB" dirty="0"/>
          </a:p>
        </p:txBody>
      </p:sp>
      <p:sp>
        <p:nvSpPr>
          <p:cNvPr id="3" name="Content Placeholder 2"/>
          <p:cNvSpPr>
            <a:spLocks noGrp="1"/>
          </p:cNvSpPr>
          <p:nvPr>
            <p:ph idx="1"/>
          </p:nvPr>
        </p:nvSpPr>
        <p:spPr/>
        <p:txBody>
          <a:bodyPr>
            <a:normAutofit lnSpcReduction="10000"/>
          </a:bodyPr>
          <a:lstStyle/>
          <a:p>
            <a:r>
              <a:rPr lang="en-GB" dirty="0"/>
              <a:t>Often easier to do nothing</a:t>
            </a:r>
          </a:p>
          <a:p>
            <a:endParaRPr lang="en-GB" dirty="0"/>
          </a:p>
          <a:p>
            <a:r>
              <a:rPr lang="en-GB" dirty="0"/>
              <a:t>Always wrong to do nothing</a:t>
            </a:r>
          </a:p>
          <a:p>
            <a:endParaRPr lang="en-GB" dirty="0"/>
          </a:p>
          <a:p>
            <a:r>
              <a:rPr lang="en-GB" dirty="0"/>
              <a:t>Essential to get </a:t>
            </a:r>
            <a:r>
              <a:rPr lang="en-GB" dirty="0" smtClean="0"/>
              <a:t>support</a:t>
            </a:r>
          </a:p>
          <a:p>
            <a:endParaRPr lang="en-GB" dirty="0" smtClean="0"/>
          </a:p>
          <a:p>
            <a:r>
              <a:rPr lang="en-GB" dirty="0"/>
              <a:t>It is easier to defend another person from a bully than to defend yourself</a:t>
            </a:r>
          </a:p>
          <a:p>
            <a:endParaRPr lang="en-GB" dirty="0"/>
          </a:p>
          <a:p>
            <a:pPr marL="0" indent="0">
              <a:buNone/>
            </a:pPr>
            <a:endParaRPr lang="en-GB" dirty="0"/>
          </a:p>
        </p:txBody>
      </p:sp>
    </p:spTree>
    <p:extLst>
      <p:ext uri="{BB962C8B-B14F-4D97-AF65-F5344CB8AC3E}">
        <p14:creationId xmlns:p14="http://schemas.microsoft.com/office/powerpoint/2010/main" val="3923129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RACS Video 3</a:t>
            </a:r>
            <a:endParaRPr lang="en-IE" dirty="0"/>
          </a:p>
        </p:txBody>
      </p:sp>
      <p:sp>
        <p:nvSpPr>
          <p:cNvPr id="3" name="Content Placeholder 2"/>
          <p:cNvSpPr>
            <a:spLocks noGrp="1"/>
          </p:cNvSpPr>
          <p:nvPr>
            <p:ph idx="1"/>
          </p:nvPr>
        </p:nvSpPr>
        <p:spPr/>
        <p:txBody>
          <a:bodyPr/>
          <a:lstStyle/>
          <a:p>
            <a:r>
              <a:rPr lang="en-IE" dirty="0">
                <a:hlinkClick r:id="rId2"/>
              </a:rPr>
              <a:t>https://</a:t>
            </a:r>
            <a:r>
              <a:rPr lang="en-IE" dirty="0" smtClean="0">
                <a:hlinkClick r:id="rId2"/>
              </a:rPr>
              <a:t>www.youtube.com/watch?v=Rjb7SZdXvwk&amp;feature=em-share_video_user</a:t>
            </a:r>
            <a:endParaRPr lang="en-IE" dirty="0" smtClean="0"/>
          </a:p>
          <a:p>
            <a:endParaRPr lang="en-IE" dirty="0"/>
          </a:p>
        </p:txBody>
      </p:sp>
    </p:spTree>
    <p:extLst>
      <p:ext uri="{BB962C8B-B14F-4D97-AF65-F5344CB8AC3E}">
        <p14:creationId xmlns:p14="http://schemas.microsoft.com/office/powerpoint/2010/main" val="34498606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When you encounter action that makes you feel uncomfortable</a:t>
            </a:r>
            <a:endParaRPr lang="en-GB" dirty="0"/>
          </a:p>
        </p:txBody>
      </p:sp>
      <p:sp>
        <p:nvSpPr>
          <p:cNvPr id="3" name="Content Placeholder 2"/>
          <p:cNvSpPr>
            <a:spLocks noGrp="1"/>
          </p:cNvSpPr>
          <p:nvPr>
            <p:ph idx="1"/>
          </p:nvPr>
        </p:nvSpPr>
        <p:spPr>
          <a:xfrm>
            <a:off x="457200" y="1600200"/>
            <a:ext cx="8229600" cy="4997152"/>
          </a:xfrm>
        </p:spPr>
        <p:txBody>
          <a:bodyPr>
            <a:normAutofit fontScale="70000" lnSpcReduction="20000"/>
          </a:bodyPr>
          <a:lstStyle/>
          <a:p>
            <a:pPr>
              <a:lnSpc>
                <a:spcPct val="150000"/>
              </a:lnSpc>
            </a:pPr>
            <a:r>
              <a:rPr lang="en-GB" dirty="0" smtClean="0"/>
              <a:t>Tell, don’t keep it a secret</a:t>
            </a:r>
          </a:p>
          <a:p>
            <a:pPr>
              <a:lnSpc>
                <a:spcPct val="150000"/>
              </a:lnSpc>
            </a:pPr>
            <a:r>
              <a:rPr lang="en-GB" dirty="0" smtClean="0"/>
              <a:t>Document everything – have a private log or diary</a:t>
            </a:r>
          </a:p>
          <a:p>
            <a:pPr>
              <a:lnSpc>
                <a:spcPct val="150000"/>
              </a:lnSpc>
            </a:pPr>
            <a:r>
              <a:rPr lang="en-GB" dirty="0" smtClean="0"/>
              <a:t>3 actions</a:t>
            </a:r>
          </a:p>
          <a:p>
            <a:pPr lvl="1">
              <a:lnSpc>
                <a:spcPct val="150000"/>
              </a:lnSpc>
            </a:pPr>
            <a:r>
              <a:rPr lang="en-GB" dirty="0"/>
              <a:t>“Your action makes me uncomfortable” </a:t>
            </a:r>
          </a:p>
          <a:p>
            <a:pPr lvl="1">
              <a:lnSpc>
                <a:spcPct val="150000"/>
              </a:lnSpc>
            </a:pPr>
            <a:r>
              <a:rPr lang="en-GB" dirty="0"/>
              <a:t>“Stop what you are doing”</a:t>
            </a:r>
          </a:p>
          <a:p>
            <a:pPr lvl="1">
              <a:lnSpc>
                <a:spcPct val="150000"/>
              </a:lnSpc>
            </a:pPr>
            <a:r>
              <a:rPr lang="en-GB" dirty="0"/>
              <a:t>“Don’t do it again”</a:t>
            </a:r>
          </a:p>
          <a:p>
            <a:pPr>
              <a:lnSpc>
                <a:spcPct val="150000"/>
              </a:lnSpc>
            </a:pPr>
            <a:r>
              <a:rPr lang="en-GB" dirty="0" smtClean="0"/>
              <a:t>Avoid being manipulated or that emotional connection</a:t>
            </a:r>
          </a:p>
          <a:p>
            <a:pPr marL="342900" lvl="1" indent="-342900">
              <a:lnSpc>
                <a:spcPct val="150000"/>
              </a:lnSpc>
              <a:buFont typeface="Arial" panose="020B0604020202020204" pitchFamily="34" charset="0"/>
              <a:buChar char="•"/>
            </a:pPr>
            <a:r>
              <a:rPr lang="en-GB" dirty="0"/>
              <a:t>Consider written communication if you don’t feel comfortable confronting the </a:t>
            </a:r>
            <a:r>
              <a:rPr lang="en-GB" dirty="0" smtClean="0"/>
              <a:t>bully</a:t>
            </a:r>
          </a:p>
          <a:p>
            <a:pPr>
              <a:lnSpc>
                <a:spcPct val="150000"/>
              </a:lnSpc>
            </a:pPr>
            <a:r>
              <a:rPr lang="en-GB" dirty="0" smtClean="0"/>
              <a:t>Ensure that your behaviour is professional at all times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6804248" y="2204864"/>
            <a:ext cx="1620757" cy="2138952"/>
          </a:xfrm>
          <a:prstGeom prst="rect">
            <a:avLst/>
          </a:prstGeom>
          <a:noFill/>
        </p:spPr>
      </p:pic>
    </p:spTree>
    <p:extLst>
      <p:ext uri="{BB962C8B-B14F-4D97-AF65-F5344CB8AC3E}">
        <p14:creationId xmlns:p14="http://schemas.microsoft.com/office/powerpoint/2010/main" val="2986581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IE" altLang="en-US" dirty="0" smtClean="0">
                <a:solidFill>
                  <a:srgbClr val="FF0000"/>
                </a:solidFill>
              </a:rPr>
              <a:t>An assertive style….</a:t>
            </a:r>
            <a:endParaRPr lang="en-US" altLang="en-US" dirty="0" smtClean="0">
              <a:solidFill>
                <a:srgbClr val="FF0000"/>
              </a:solidFill>
            </a:endParaRPr>
          </a:p>
        </p:txBody>
      </p:sp>
      <p:sp>
        <p:nvSpPr>
          <p:cNvPr id="30723" name="Content Placeholder 2"/>
          <p:cNvSpPr>
            <a:spLocks noGrp="1"/>
          </p:cNvSpPr>
          <p:nvPr>
            <p:ph idx="1"/>
          </p:nvPr>
        </p:nvSpPr>
        <p:spPr>
          <a:xfrm>
            <a:off x="457200" y="1015410"/>
            <a:ext cx="8229600" cy="4525963"/>
          </a:xfrm>
        </p:spPr>
        <p:txBody>
          <a:bodyPr/>
          <a:lstStyle/>
          <a:p>
            <a:pPr marL="0" indent="0">
              <a:buNone/>
            </a:pPr>
            <a:endParaRPr lang="en-US" altLang="en-US" dirty="0" smtClean="0"/>
          </a:p>
          <a:p>
            <a:r>
              <a:rPr lang="en-US" altLang="en-US" dirty="0"/>
              <a:t>Use "I" </a:t>
            </a:r>
            <a:r>
              <a:rPr lang="en-US" altLang="en-US" dirty="0" smtClean="0"/>
              <a:t>statements.</a:t>
            </a:r>
          </a:p>
          <a:p>
            <a:r>
              <a:rPr lang="en-US" altLang="en-US" dirty="0" smtClean="0"/>
              <a:t>Listens with empathy and see the conflict from the other person's point of view.</a:t>
            </a:r>
          </a:p>
          <a:p>
            <a:endParaRPr lang="en-US" altLang="en-US" dirty="0" smtClean="0"/>
          </a:p>
          <a:p>
            <a:endParaRPr lang="en-US" altLang="en-US" dirty="0" smtClean="0"/>
          </a:p>
          <a:p>
            <a:endParaRPr lang="en-US" altLang="en-US"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356992"/>
            <a:ext cx="4333875" cy="2676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0449155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Stepwise Approach</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dirty="0" smtClean="0"/>
              <a:t>Team</a:t>
            </a:r>
          </a:p>
          <a:p>
            <a:r>
              <a:rPr lang="en-GB" dirty="0" smtClean="0"/>
              <a:t>Clinical/educational Supervisor</a:t>
            </a:r>
          </a:p>
          <a:p>
            <a:r>
              <a:rPr lang="en-GB" dirty="0" smtClean="0"/>
              <a:t>Clinical Director</a:t>
            </a:r>
          </a:p>
          <a:p>
            <a:endParaRPr lang="en-GB" dirty="0" smtClean="0"/>
          </a:p>
          <a:p>
            <a:pPr marL="0" indent="0">
              <a:buNone/>
            </a:pPr>
            <a:r>
              <a:rPr lang="en-GB" dirty="0" smtClean="0"/>
              <a:t>Organisation</a:t>
            </a:r>
            <a:endParaRPr lang="en-GB" dirty="0"/>
          </a:p>
          <a:p>
            <a:r>
              <a:rPr lang="en-GB" dirty="0" smtClean="0"/>
              <a:t>Medical Director</a:t>
            </a:r>
          </a:p>
          <a:p>
            <a:r>
              <a:rPr lang="en-GB" dirty="0" smtClean="0"/>
              <a:t>Human Resources</a:t>
            </a:r>
          </a:p>
          <a:p>
            <a:endParaRPr lang="en-GB" dirty="0" smtClean="0"/>
          </a:p>
          <a:p>
            <a:pPr marL="0" indent="0">
              <a:buNone/>
            </a:pPr>
            <a:r>
              <a:rPr lang="en-GB" dirty="0" smtClean="0"/>
              <a:t>External</a:t>
            </a:r>
            <a:endParaRPr lang="en-GB" dirty="0"/>
          </a:p>
          <a:p>
            <a:r>
              <a:rPr lang="en-GB" dirty="0" smtClean="0"/>
              <a:t>Training Programme Director</a:t>
            </a:r>
          </a:p>
          <a:p>
            <a:r>
              <a:rPr lang="en-GB" dirty="0" smtClean="0"/>
              <a:t>HSE Support Person</a:t>
            </a:r>
          </a:p>
          <a:p>
            <a:r>
              <a:rPr lang="en-GB" dirty="0"/>
              <a:t>I</a:t>
            </a:r>
            <a:r>
              <a:rPr lang="en-GB" dirty="0" smtClean="0"/>
              <a:t>MC/Citizens Advice</a:t>
            </a:r>
          </a:p>
          <a:p>
            <a:r>
              <a:rPr lang="en-GB" dirty="0"/>
              <a:t>The law – as a last </a:t>
            </a:r>
            <a:r>
              <a:rPr lang="en-GB" dirty="0" smtClean="0"/>
              <a:t>resort</a:t>
            </a:r>
            <a:endParaRPr lang="en-GB" dirty="0"/>
          </a:p>
        </p:txBody>
      </p:sp>
    </p:spTree>
    <p:extLst>
      <p:ext uri="{BB962C8B-B14F-4D97-AF65-F5344CB8AC3E}">
        <p14:creationId xmlns:p14="http://schemas.microsoft.com/office/powerpoint/2010/main" val="2573195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a:bodyPr>
          <a:lstStyle/>
          <a:p>
            <a:r>
              <a:rPr lang="en-IE" altLang="en-US" sz="3200" dirty="0" smtClean="0">
                <a:latin typeface="Arial" pitchFamily="34" charset="0"/>
                <a:cs typeface="Arial" pitchFamily="34" charset="0"/>
              </a:rPr>
              <a:t>What to do if you need help regarding bullying/ harassment</a:t>
            </a:r>
            <a:endParaRPr lang="en-US" altLang="en-US" sz="3200" dirty="0" smtClean="0">
              <a:latin typeface="Arial" pitchFamily="34" charset="0"/>
              <a:cs typeface="Arial" pitchFamily="34" charset="0"/>
            </a:endParaRPr>
          </a:p>
        </p:txBody>
      </p:sp>
      <p:sp>
        <p:nvSpPr>
          <p:cNvPr id="3" name="Content Placeholder 2"/>
          <p:cNvSpPr>
            <a:spLocks noGrp="1"/>
          </p:cNvSpPr>
          <p:nvPr>
            <p:ph idx="1"/>
          </p:nvPr>
        </p:nvSpPr>
        <p:spPr>
          <a:xfrm>
            <a:off x="467544" y="1412776"/>
            <a:ext cx="8229600" cy="4525963"/>
          </a:xfrm>
        </p:spPr>
        <p:txBody>
          <a:bodyPr>
            <a:normAutofit lnSpcReduction="10000"/>
          </a:bodyPr>
          <a:lstStyle/>
          <a:p>
            <a:pPr>
              <a:defRPr/>
            </a:pPr>
            <a:r>
              <a:rPr lang="en-IE" sz="2000" dirty="0" smtClean="0">
                <a:solidFill>
                  <a:schemeClr val="tx1">
                    <a:lumMod val="75000"/>
                    <a:lumOff val="25000"/>
                  </a:schemeClr>
                </a:solidFill>
              </a:rPr>
              <a:t>Contact Support Person: </a:t>
            </a:r>
          </a:p>
          <a:p>
            <a:pPr lvl="1">
              <a:defRPr/>
            </a:pPr>
            <a:r>
              <a:rPr lang="en-IE" sz="1600" dirty="0" smtClean="0">
                <a:solidFill>
                  <a:schemeClr val="tx1">
                    <a:lumMod val="75000"/>
                    <a:lumOff val="25000"/>
                  </a:schemeClr>
                </a:solidFill>
              </a:rPr>
              <a:t>HSE has list of individuals (Available on HSE Website)</a:t>
            </a:r>
          </a:p>
          <a:p>
            <a:pPr lvl="1">
              <a:defRPr/>
            </a:pPr>
            <a:r>
              <a:rPr lang="en-IE" sz="1600" dirty="0" smtClean="0">
                <a:solidFill>
                  <a:schemeClr val="tx1">
                    <a:lumMod val="75000"/>
                    <a:lumOff val="25000"/>
                  </a:schemeClr>
                </a:solidFill>
              </a:rPr>
              <a:t>Based outside of hospital</a:t>
            </a:r>
          </a:p>
          <a:p>
            <a:pPr lvl="1">
              <a:defRPr/>
            </a:pPr>
            <a:r>
              <a:rPr lang="en-IE" sz="1600" dirty="0" smtClean="0">
                <a:solidFill>
                  <a:schemeClr val="tx1">
                    <a:lumMod val="75000"/>
                    <a:lumOff val="25000"/>
                  </a:schemeClr>
                </a:solidFill>
              </a:rPr>
              <a:t>Role is to </a:t>
            </a:r>
            <a:r>
              <a:rPr lang="en-IE" sz="1600" dirty="0">
                <a:solidFill>
                  <a:schemeClr val="tx1">
                    <a:lumMod val="75000"/>
                    <a:lumOff val="25000"/>
                  </a:schemeClr>
                </a:solidFill>
              </a:rPr>
              <a:t>a</a:t>
            </a:r>
            <a:r>
              <a:rPr lang="en-IE" sz="1600" dirty="0" smtClean="0">
                <a:solidFill>
                  <a:schemeClr val="tx1">
                    <a:lumMod val="75000"/>
                    <a:lumOff val="25000"/>
                  </a:schemeClr>
                </a:solidFill>
              </a:rPr>
              <a:t>dvise you about the dignity at work policy which outlines your options; not a counsellor</a:t>
            </a:r>
          </a:p>
          <a:p>
            <a:pPr lvl="1">
              <a:defRPr/>
            </a:pPr>
            <a:r>
              <a:rPr lang="en-IE" sz="1600" dirty="0" smtClean="0">
                <a:solidFill>
                  <a:schemeClr val="tx1">
                    <a:lumMod val="75000"/>
                    <a:lumOff val="25000"/>
                  </a:schemeClr>
                </a:solidFill>
              </a:rPr>
              <a:t>ANNONYMOUS</a:t>
            </a:r>
          </a:p>
          <a:p>
            <a:pPr lvl="1">
              <a:defRPr/>
            </a:pPr>
            <a:r>
              <a:rPr lang="en-IE" sz="1600" dirty="0" smtClean="0">
                <a:solidFill>
                  <a:schemeClr val="tx1">
                    <a:lumMod val="75000"/>
                    <a:lumOff val="25000"/>
                  </a:schemeClr>
                </a:solidFill>
              </a:rPr>
              <a:t>3-4 visits but need not progress further unless you choose</a:t>
            </a:r>
          </a:p>
          <a:p>
            <a:pPr>
              <a:defRPr/>
            </a:pPr>
            <a:endParaRPr lang="en-IE" sz="2000" dirty="0" smtClean="0">
              <a:solidFill>
                <a:schemeClr val="tx1">
                  <a:lumMod val="75000"/>
                  <a:lumOff val="25000"/>
                </a:schemeClr>
              </a:solidFill>
            </a:endParaRPr>
          </a:p>
          <a:p>
            <a:pPr>
              <a:defRPr/>
            </a:pPr>
            <a:r>
              <a:rPr lang="en-IE" sz="2000" dirty="0" smtClean="0">
                <a:solidFill>
                  <a:schemeClr val="tx1">
                    <a:lumMod val="75000"/>
                    <a:lumOff val="25000"/>
                  </a:schemeClr>
                </a:solidFill>
              </a:rPr>
              <a:t>Consult HR dept. in your hospital</a:t>
            </a:r>
          </a:p>
          <a:p>
            <a:pPr lvl="1">
              <a:defRPr/>
            </a:pPr>
            <a:r>
              <a:rPr lang="en-IE" sz="1600" dirty="0" smtClean="0">
                <a:solidFill>
                  <a:schemeClr val="tx1">
                    <a:lumMod val="75000"/>
                    <a:lumOff val="25000"/>
                  </a:schemeClr>
                </a:solidFill>
              </a:rPr>
              <a:t>NO LONGER ANONYMOUS</a:t>
            </a:r>
          </a:p>
          <a:p>
            <a:pPr lvl="1">
              <a:defRPr/>
            </a:pPr>
            <a:r>
              <a:rPr lang="en-IE" sz="1600" dirty="0" smtClean="0">
                <a:solidFill>
                  <a:schemeClr val="tx1">
                    <a:lumMod val="75000"/>
                    <a:lumOff val="25000"/>
                  </a:schemeClr>
                </a:solidFill>
              </a:rPr>
              <a:t>HSE process has following steps</a:t>
            </a:r>
          </a:p>
          <a:p>
            <a:pPr lvl="2">
              <a:defRPr/>
            </a:pPr>
            <a:r>
              <a:rPr lang="en-IE" sz="1400" dirty="0" smtClean="0">
                <a:solidFill>
                  <a:schemeClr val="tx1">
                    <a:lumMod val="75000"/>
                    <a:lumOff val="25000"/>
                  </a:schemeClr>
                </a:solidFill>
              </a:rPr>
              <a:t>Can you address the situation directly to the bully yourself?</a:t>
            </a:r>
          </a:p>
          <a:p>
            <a:pPr lvl="2">
              <a:defRPr/>
            </a:pPr>
            <a:r>
              <a:rPr lang="en-IE" sz="1400" dirty="0" smtClean="0">
                <a:solidFill>
                  <a:schemeClr val="tx1">
                    <a:lumMod val="75000"/>
                    <a:lumOff val="25000"/>
                  </a:schemeClr>
                </a:solidFill>
              </a:rPr>
              <a:t>If no, is there an intermediary from your team you could ask to speak to the bully (</a:t>
            </a:r>
            <a:r>
              <a:rPr lang="en-IE" sz="1400" dirty="0" err="1" smtClean="0">
                <a:solidFill>
                  <a:schemeClr val="tx1">
                    <a:lumMod val="75000"/>
                    <a:lumOff val="25000"/>
                  </a:schemeClr>
                </a:solidFill>
              </a:rPr>
              <a:t>eg</a:t>
            </a:r>
            <a:r>
              <a:rPr lang="en-IE" sz="1400" dirty="0" smtClean="0">
                <a:solidFill>
                  <a:schemeClr val="tx1">
                    <a:lumMod val="75000"/>
                    <a:lumOff val="25000"/>
                  </a:schemeClr>
                </a:solidFill>
              </a:rPr>
              <a:t>, </a:t>
            </a:r>
            <a:r>
              <a:rPr lang="en-IE" sz="1400" dirty="0" err="1" smtClean="0">
                <a:solidFill>
                  <a:schemeClr val="tx1">
                    <a:lumMod val="75000"/>
                    <a:lumOff val="25000"/>
                  </a:schemeClr>
                </a:solidFill>
              </a:rPr>
              <a:t>SpR</a:t>
            </a:r>
            <a:r>
              <a:rPr lang="en-IE" sz="1400" dirty="0" smtClean="0">
                <a:solidFill>
                  <a:schemeClr val="tx1">
                    <a:lumMod val="75000"/>
                    <a:lumOff val="25000"/>
                  </a:schemeClr>
                </a:solidFill>
              </a:rPr>
              <a:t>, other consultant)?</a:t>
            </a:r>
          </a:p>
          <a:p>
            <a:pPr lvl="2">
              <a:defRPr/>
            </a:pPr>
            <a:r>
              <a:rPr lang="en-IE" sz="1400" dirty="0" smtClean="0">
                <a:solidFill>
                  <a:schemeClr val="tx1">
                    <a:lumMod val="75000"/>
                    <a:lumOff val="25000"/>
                  </a:schemeClr>
                </a:solidFill>
              </a:rPr>
              <a:t>If no and you wish to progress it, HR will conduct a formal investigation. Offender  will be informed who their accuser is</a:t>
            </a:r>
          </a:p>
          <a:p>
            <a:pPr>
              <a:defRPr/>
            </a:pPr>
            <a:endParaRPr lang="en-IE" sz="2000" dirty="0" smtClean="0">
              <a:solidFill>
                <a:srgbClr val="B808AB"/>
              </a:solidFill>
            </a:endParaRPr>
          </a:p>
          <a:p>
            <a:pPr marL="0" indent="0">
              <a:buNone/>
              <a:defRPr/>
            </a:pPr>
            <a:endParaRPr lang="en-IE" sz="2000" dirty="0" smtClean="0"/>
          </a:p>
        </p:txBody>
      </p:sp>
    </p:spTree>
    <p:extLst>
      <p:ext uri="{BB962C8B-B14F-4D97-AF65-F5344CB8AC3E}">
        <p14:creationId xmlns:p14="http://schemas.microsoft.com/office/powerpoint/2010/main" val="1638527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RACS video 4</a:t>
            </a:r>
            <a:endParaRPr lang="en-IE" dirty="0"/>
          </a:p>
        </p:txBody>
      </p:sp>
      <p:sp>
        <p:nvSpPr>
          <p:cNvPr id="3" name="Content Placeholder 2"/>
          <p:cNvSpPr>
            <a:spLocks noGrp="1"/>
          </p:cNvSpPr>
          <p:nvPr>
            <p:ph idx="1"/>
          </p:nvPr>
        </p:nvSpPr>
        <p:spPr/>
        <p:txBody>
          <a:bodyPr/>
          <a:lstStyle/>
          <a:p>
            <a:r>
              <a:rPr lang="en-IE" dirty="0">
                <a:hlinkClick r:id="rId2"/>
              </a:rPr>
              <a:t>https://</a:t>
            </a:r>
            <a:r>
              <a:rPr lang="en-IE" dirty="0" smtClean="0">
                <a:hlinkClick r:id="rId2"/>
              </a:rPr>
              <a:t>www.youtube.com/watch?v=Hhx4_ADlAic&amp;feature=em-share_video_user</a:t>
            </a:r>
            <a:endParaRPr lang="en-IE" dirty="0" smtClean="0"/>
          </a:p>
          <a:p>
            <a:endParaRPr lang="en-IE" dirty="0"/>
          </a:p>
        </p:txBody>
      </p:sp>
    </p:spTree>
    <p:extLst>
      <p:ext uri="{BB962C8B-B14F-4D97-AF65-F5344CB8AC3E}">
        <p14:creationId xmlns:p14="http://schemas.microsoft.com/office/powerpoint/2010/main" val="3247336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avoid accusations of bullying and undermining</a:t>
            </a:r>
            <a:endParaRPr lang="en-US" dirty="0"/>
          </a:p>
        </p:txBody>
      </p:sp>
      <p:sp>
        <p:nvSpPr>
          <p:cNvPr id="3" name="Content Placeholder 2"/>
          <p:cNvSpPr>
            <a:spLocks noGrp="1"/>
          </p:cNvSpPr>
          <p:nvPr>
            <p:ph idx="1"/>
          </p:nvPr>
        </p:nvSpPr>
        <p:spPr/>
        <p:txBody>
          <a:bodyPr/>
          <a:lstStyle/>
          <a:p>
            <a:r>
              <a:rPr lang="en-US" dirty="0" smtClean="0"/>
              <a:t>Be self aware</a:t>
            </a:r>
          </a:p>
          <a:p>
            <a:r>
              <a:rPr lang="en-US" dirty="0" smtClean="0"/>
              <a:t>Recognise when you are stressed</a:t>
            </a:r>
          </a:p>
          <a:p>
            <a:r>
              <a:rPr lang="en-US" dirty="0" smtClean="0"/>
              <a:t>Attend workshops and focus groups</a:t>
            </a:r>
          </a:p>
          <a:p>
            <a:r>
              <a:rPr lang="en-US" dirty="0" smtClean="0"/>
              <a:t>Use formal reflection tools / appraisals and informal conversations with friends</a:t>
            </a:r>
          </a:p>
          <a:p>
            <a:r>
              <a:rPr lang="en-US" dirty="0" smtClean="0"/>
              <a:t>Be vocal when you’re overworked</a:t>
            </a:r>
            <a:endParaRPr lang="en-US" dirty="0"/>
          </a:p>
        </p:txBody>
      </p:sp>
    </p:spTree>
    <p:extLst>
      <p:ext uri="{BB962C8B-B14F-4D97-AF65-F5344CB8AC3E}">
        <p14:creationId xmlns:p14="http://schemas.microsoft.com/office/powerpoint/2010/main" val="3927603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altLang="en-US" sz="2800" dirty="0">
                <a:latin typeface="Arial" pitchFamily="34" charset="0"/>
                <a:cs typeface="Arial" pitchFamily="34" charset="0"/>
              </a:rPr>
              <a:t>What to do if you need help regarding bullying/ harassment</a:t>
            </a:r>
            <a:endParaRPr lang="en-IE" dirty="0"/>
          </a:p>
        </p:txBody>
      </p:sp>
      <p:sp>
        <p:nvSpPr>
          <p:cNvPr id="3" name="Content Placeholder 2"/>
          <p:cNvSpPr>
            <a:spLocks noGrp="1"/>
          </p:cNvSpPr>
          <p:nvPr>
            <p:ph idx="1"/>
          </p:nvPr>
        </p:nvSpPr>
        <p:spPr>
          <a:xfrm>
            <a:off x="457200" y="1600200"/>
            <a:ext cx="8229600" cy="4853136"/>
          </a:xfrm>
        </p:spPr>
        <p:txBody>
          <a:bodyPr>
            <a:normAutofit fontScale="70000" lnSpcReduction="20000"/>
          </a:bodyPr>
          <a:lstStyle/>
          <a:p>
            <a:pPr>
              <a:defRPr/>
            </a:pPr>
            <a:endParaRPr lang="en-IE" dirty="0" smtClean="0">
              <a:solidFill>
                <a:schemeClr val="accent6">
                  <a:lumMod val="75000"/>
                </a:schemeClr>
              </a:solidFill>
            </a:endParaRPr>
          </a:p>
          <a:p>
            <a:pPr>
              <a:defRPr/>
            </a:pPr>
            <a:r>
              <a:rPr lang="en-IE" dirty="0" smtClean="0">
                <a:solidFill>
                  <a:schemeClr val="tx1">
                    <a:lumMod val="75000"/>
                    <a:lumOff val="25000"/>
                  </a:schemeClr>
                </a:solidFill>
              </a:rPr>
              <a:t>If you wish to avail of stress counselling confidentially:</a:t>
            </a:r>
            <a:endParaRPr lang="en-IE" dirty="0">
              <a:solidFill>
                <a:schemeClr val="tx1">
                  <a:lumMod val="75000"/>
                  <a:lumOff val="25000"/>
                </a:schemeClr>
              </a:solidFill>
            </a:endParaRPr>
          </a:p>
          <a:p>
            <a:pPr marL="400050" lvl="1" indent="0">
              <a:buNone/>
              <a:defRPr/>
            </a:pPr>
            <a:endParaRPr lang="en-IE" dirty="0" smtClean="0">
              <a:solidFill>
                <a:schemeClr val="tx1">
                  <a:lumMod val="75000"/>
                  <a:lumOff val="25000"/>
                </a:schemeClr>
              </a:solidFill>
            </a:endParaRPr>
          </a:p>
          <a:p>
            <a:pPr marL="400050" lvl="1" indent="0">
              <a:buNone/>
              <a:defRPr/>
            </a:pPr>
            <a:r>
              <a:rPr lang="en-IE" dirty="0" smtClean="0">
                <a:solidFill>
                  <a:schemeClr val="tx1">
                    <a:lumMod val="75000"/>
                    <a:lumOff val="25000"/>
                  </a:schemeClr>
                </a:solidFill>
              </a:rPr>
              <a:t>Contact </a:t>
            </a:r>
            <a:r>
              <a:rPr lang="en-IE" dirty="0">
                <a:solidFill>
                  <a:schemeClr val="tx1">
                    <a:lumMod val="75000"/>
                    <a:lumOff val="25000"/>
                  </a:schemeClr>
                </a:solidFill>
              </a:rPr>
              <a:t>Practitioner Health Matters :</a:t>
            </a:r>
            <a:r>
              <a:rPr lang="en-IE" dirty="0" err="1">
                <a:solidFill>
                  <a:schemeClr val="tx1">
                    <a:lumMod val="75000"/>
                    <a:lumOff val="25000"/>
                  </a:schemeClr>
                </a:solidFill>
              </a:rPr>
              <a:t>Ph</a:t>
            </a:r>
            <a:r>
              <a:rPr lang="en-IE" dirty="0">
                <a:solidFill>
                  <a:schemeClr val="tx1">
                    <a:lumMod val="75000"/>
                    <a:lumOff val="25000"/>
                  </a:schemeClr>
                </a:solidFill>
              </a:rPr>
              <a:t>: 01 2789369,</a:t>
            </a:r>
            <a:r>
              <a:rPr lang="en-IE" dirty="0">
                <a:solidFill>
                  <a:schemeClr val="tx1">
                    <a:lumMod val="75000"/>
                    <a:lumOff val="25000"/>
                  </a:schemeClr>
                </a:solidFill>
                <a:hlinkClick r:id="rId3"/>
              </a:rPr>
              <a:t/>
            </a:r>
            <a:br>
              <a:rPr lang="en-IE" dirty="0">
                <a:solidFill>
                  <a:schemeClr val="tx1">
                    <a:lumMod val="75000"/>
                    <a:lumOff val="25000"/>
                  </a:schemeClr>
                </a:solidFill>
                <a:hlinkClick r:id="rId3"/>
              </a:rPr>
            </a:br>
            <a:r>
              <a:rPr lang="en-IE" dirty="0">
                <a:solidFill>
                  <a:schemeClr val="tx1">
                    <a:lumMod val="75000"/>
                    <a:lumOff val="25000"/>
                  </a:schemeClr>
                </a:solidFill>
                <a:hlinkClick r:id="rId3"/>
              </a:rPr>
              <a:t>confidential@practitionerhealth.ie</a:t>
            </a:r>
            <a:r>
              <a:rPr lang="en-IE" dirty="0">
                <a:solidFill>
                  <a:schemeClr val="tx1">
                    <a:lumMod val="75000"/>
                    <a:lumOff val="25000"/>
                  </a:schemeClr>
                </a:solidFill>
              </a:rPr>
              <a:t>. </a:t>
            </a:r>
            <a:r>
              <a:rPr lang="en-IE" dirty="0">
                <a:solidFill>
                  <a:schemeClr val="tx1">
                    <a:lumMod val="75000"/>
                    <a:lumOff val="25000"/>
                  </a:schemeClr>
                </a:solidFill>
                <a:hlinkClick r:id="rId4"/>
              </a:rPr>
              <a:t>www.practitionerhealth.ie</a:t>
            </a:r>
            <a:r>
              <a:rPr lang="en-IE" dirty="0">
                <a:solidFill>
                  <a:schemeClr val="tx1">
                    <a:lumMod val="75000"/>
                    <a:lumOff val="25000"/>
                  </a:schemeClr>
                </a:solidFill>
              </a:rPr>
              <a:t/>
            </a:r>
            <a:br>
              <a:rPr lang="en-IE" dirty="0">
                <a:solidFill>
                  <a:schemeClr val="tx1">
                    <a:lumMod val="75000"/>
                    <a:lumOff val="25000"/>
                  </a:schemeClr>
                </a:solidFill>
              </a:rPr>
            </a:br>
            <a:r>
              <a:rPr lang="en-IE" dirty="0">
                <a:solidFill>
                  <a:schemeClr val="tx1">
                    <a:lumMod val="75000"/>
                    <a:lumOff val="25000"/>
                  </a:schemeClr>
                </a:solidFill>
              </a:rPr>
              <a:t>Unit B, 3rd Floor, Apex Business Centre, Blackthorn Road, Sandyford, Co. Dublin (01) </a:t>
            </a:r>
            <a:r>
              <a:rPr lang="en-IE" dirty="0" smtClean="0">
                <a:solidFill>
                  <a:schemeClr val="tx1">
                    <a:lumMod val="75000"/>
                    <a:lumOff val="25000"/>
                  </a:schemeClr>
                </a:solidFill>
              </a:rPr>
              <a:t>2789369</a:t>
            </a:r>
          </a:p>
          <a:p>
            <a:pPr marL="400050" lvl="1" indent="0">
              <a:buNone/>
              <a:defRPr/>
            </a:pPr>
            <a:endParaRPr lang="en-IE" dirty="0">
              <a:solidFill>
                <a:schemeClr val="tx1">
                  <a:lumMod val="75000"/>
                  <a:lumOff val="25000"/>
                </a:schemeClr>
              </a:solidFill>
            </a:endParaRPr>
          </a:p>
          <a:p>
            <a:pPr marL="400050" lvl="1" indent="0">
              <a:buNone/>
              <a:defRPr/>
            </a:pPr>
            <a:r>
              <a:rPr lang="en-IE" dirty="0" smtClean="0">
                <a:solidFill>
                  <a:schemeClr val="tx1">
                    <a:lumMod val="75000"/>
                    <a:lumOff val="25000"/>
                  </a:schemeClr>
                </a:solidFill>
              </a:rPr>
              <a:t>Other Colleges with useful resources:</a:t>
            </a:r>
          </a:p>
          <a:p>
            <a:pPr marL="400050" lvl="1" indent="0">
              <a:buNone/>
              <a:defRPr/>
            </a:pPr>
            <a:r>
              <a:rPr lang="en-IE" dirty="0" smtClean="0">
                <a:solidFill>
                  <a:schemeClr val="tx1">
                    <a:lumMod val="75000"/>
                    <a:lumOff val="25000"/>
                  </a:schemeClr>
                </a:solidFill>
              </a:rPr>
              <a:t>RCSEd (LetsRemoveIt) </a:t>
            </a:r>
          </a:p>
          <a:p>
            <a:pPr marL="400050" lvl="1" indent="0">
              <a:buNone/>
              <a:defRPr/>
            </a:pPr>
            <a:r>
              <a:rPr lang="en-IE" dirty="0" smtClean="0">
                <a:solidFill>
                  <a:schemeClr val="tx1">
                    <a:lumMod val="75000"/>
                    <a:lumOff val="25000"/>
                  </a:schemeClr>
                </a:solidFill>
              </a:rPr>
              <a:t>ACEM (DBSH in EM) </a:t>
            </a:r>
          </a:p>
          <a:p>
            <a:pPr marL="400050" lvl="1" indent="0">
              <a:buNone/>
              <a:defRPr/>
            </a:pPr>
            <a:r>
              <a:rPr lang="en-IE" dirty="0" smtClean="0">
                <a:solidFill>
                  <a:schemeClr val="tx1">
                    <a:lumMod val="75000"/>
                    <a:lumOff val="25000"/>
                  </a:schemeClr>
                </a:solidFill>
              </a:rPr>
              <a:t>ACS (Let’s Operate with Respect)</a:t>
            </a:r>
          </a:p>
          <a:p>
            <a:pPr marL="400050" lvl="1" indent="0">
              <a:buNone/>
              <a:defRPr/>
            </a:pPr>
            <a:r>
              <a:rPr lang="en-IE" dirty="0" smtClean="0">
                <a:solidFill>
                  <a:schemeClr val="tx1">
                    <a:lumMod val="75000"/>
                    <a:lumOff val="25000"/>
                  </a:schemeClr>
                </a:solidFill>
              </a:rPr>
              <a:t>RCOG (Undermining toolkit)</a:t>
            </a:r>
            <a:endParaRPr lang="en-IE" dirty="0">
              <a:solidFill>
                <a:schemeClr val="tx1">
                  <a:lumMod val="75000"/>
                  <a:lumOff val="25000"/>
                </a:schemeClr>
              </a:solidFill>
            </a:endParaRPr>
          </a:p>
          <a:p>
            <a:pPr marL="0" indent="0">
              <a:buNone/>
              <a:defRPr/>
            </a:pPr>
            <a:endParaRPr lang="en-IE" dirty="0"/>
          </a:p>
          <a:p>
            <a:pPr>
              <a:defRPr/>
            </a:pPr>
            <a:r>
              <a:rPr lang="en-IE" dirty="0">
                <a:solidFill>
                  <a:schemeClr val="accent4"/>
                </a:solidFill>
              </a:rPr>
              <a:t>Links to websites and other information on </a:t>
            </a:r>
            <a:r>
              <a:rPr lang="en-IE" dirty="0" err="1">
                <a:solidFill>
                  <a:schemeClr val="accent4"/>
                </a:solidFill>
              </a:rPr>
              <a:t>mSurgery</a:t>
            </a:r>
            <a:r>
              <a:rPr lang="en-IE" dirty="0">
                <a:solidFill>
                  <a:schemeClr val="accent4"/>
                </a:solidFill>
              </a:rPr>
              <a:t> </a:t>
            </a:r>
          </a:p>
          <a:p>
            <a:endParaRPr lang="en-IE" dirty="0"/>
          </a:p>
        </p:txBody>
      </p:sp>
      <p:sp>
        <p:nvSpPr>
          <p:cNvPr id="4" name="Slide Number Placeholder 3"/>
          <p:cNvSpPr>
            <a:spLocks noGrp="1"/>
          </p:cNvSpPr>
          <p:nvPr>
            <p:ph type="sldNum" sz="quarter" idx="4294967295"/>
          </p:nvPr>
        </p:nvSpPr>
        <p:spPr>
          <a:xfrm>
            <a:off x="2667000" y="6400800"/>
            <a:ext cx="1905000" cy="457200"/>
          </a:xfrm>
          <a:prstGeom prst="rect">
            <a:avLst/>
          </a:prstGeom>
        </p:spPr>
        <p:txBody>
          <a:bodyPr/>
          <a:lstStyle/>
          <a:p>
            <a:fld id="{3B34F632-048B-4087-83BB-721C32C52695}" type="slidenum">
              <a:rPr lang="en-IE" altLang="en-US" smtClean="0"/>
              <a:pPr/>
              <a:t>29</a:t>
            </a:fld>
            <a:endParaRPr lang="en-IE" altLang="en-US" dirty="0"/>
          </a:p>
        </p:txBody>
      </p:sp>
    </p:spTree>
    <p:extLst>
      <p:ext uri="{BB962C8B-B14F-4D97-AF65-F5344CB8AC3E}">
        <p14:creationId xmlns:p14="http://schemas.microsoft.com/office/powerpoint/2010/main" val="2354434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600"/>
            <a:ext cx="8229600" cy="1447800"/>
          </a:xfrm>
        </p:spPr>
        <p:txBody>
          <a:bodyPr>
            <a:normAutofit fontScale="90000"/>
          </a:bodyPr>
          <a:lstStyle/>
          <a:p>
            <a:pPr lvl="1"/>
            <a:r>
              <a:rPr lang="en-GB" dirty="0" smtClean="0">
                <a:latin typeface="Calibri"/>
              </a:rPr>
              <a:t/>
            </a:r>
            <a:br>
              <a:rPr lang="en-GB" dirty="0" smtClean="0">
                <a:latin typeface="Calibri"/>
              </a:rPr>
            </a:br>
            <a:r>
              <a:rPr lang="en-GB" dirty="0" smtClean="0">
                <a:latin typeface="Calibri"/>
              </a:rPr>
              <a:t/>
            </a:r>
            <a:br>
              <a:rPr lang="en-GB" dirty="0" smtClean="0">
                <a:latin typeface="Calibri"/>
              </a:rPr>
            </a:br>
            <a:r>
              <a:rPr lang="en-GB" sz="3600" dirty="0" smtClean="0">
                <a:latin typeface="Calibri"/>
              </a:rPr>
              <a:t>Bullying</a:t>
            </a:r>
            <a:r>
              <a:rPr lang="en-GB" sz="1600" dirty="0">
                <a:latin typeface="Calibri"/>
              </a:rPr>
              <a:t/>
            </a:r>
            <a:br>
              <a:rPr lang="en-GB" sz="1600" dirty="0">
                <a:latin typeface="Calibri"/>
              </a:rPr>
            </a:br>
            <a:endParaRPr lang="en-GB" sz="2400" dirty="0">
              <a:latin typeface="+mn-lt"/>
            </a:endParaRPr>
          </a:p>
        </p:txBody>
      </p:sp>
      <p:sp>
        <p:nvSpPr>
          <p:cNvPr id="3" name="Content Placeholder 2"/>
          <p:cNvSpPr>
            <a:spLocks noGrp="1"/>
          </p:cNvSpPr>
          <p:nvPr>
            <p:ph idx="1"/>
          </p:nvPr>
        </p:nvSpPr>
        <p:spPr>
          <a:xfrm>
            <a:off x="395536" y="2132856"/>
            <a:ext cx="8485384" cy="4000499"/>
          </a:xfrm>
        </p:spPr>
        <p:txBody>
          <a:bodyPr>
            <a:normAutofit/>
          </a:bodyPr>
          <a:lstStyle/>
          <a:p>
            <a:pPr marL="0" lvl="1" indent="0">
              <a:lnSpc>
                <a:spcPct val="150000"/>
              </a:lnSpc>
              <a:spcBef>
                <a:spcPts val="0"/>
              </a:spcBef>
              <a:buClr>
                <a:srgbClr val="E11937"/>
              </a:buClr>
              <a:buNone/>
            </a:pPr>
            <a:r>
              <a:rPr lang="en-GB" sz="2400" u="sng" dirty="0">
                <a:latin typeface="Calibri"/>
              </a:rPr>
              <a:t>Bullying defined </a:t>
            </a:r>
            <a:r>
              <a:rPr lang="en-GB" sz="2400" u="sng" dirty="0" smtClean="0">
                <a:latin typeface="Calibri"/>
              </a:rPr>
              <a:t>by </a:t>
            </a:r>
            <a:r>
              <a:rPr lang="en-GB" sz="2400" u="sng" dirty="0">
                <a:latin typeface="Calibri"/>
              </a:rPr>
              <a:t>the Health and Safety </a:t>
            </a:r>
            <a:r>
              <a:rPr lang="en-GB" sz="2400" u="sng" dirty="0" smtClean="0">
                <a:latin typeface="Calibri"/>
              </a:rPr>
              <a:t>Authority as:</a:t>
            </a:r>
          </a:p>
          <a:p>
            <a:pPr marL="0" lvl="1" indent="0">
              <a:lnSpc>
                <a:spcPct val="150000"/>
              </a:lnSpc>
              <a:spcBef>
                <a:spcPts val="0"/>
              </a:spcBef>
              <a:buClr>
                <a:srgbClr val="E11937"/>
              </a:buClr>
              <a:buNone/>
            </a:pPr>
            <a:r>
              <a:rPr lang="en-GB" sz="2400" dirty="0" smtClean="0">
                <a:latin typeface="Calibri"/>
              </a:rPr>
              <a:t>“repeated </a:t>
            </a:r>
            <a:r>
              <a:rPr lang="en-GB" sz="2400" dirty="0">
                <a:latin typeface="Calibri"/>
              </a:rPr>
              <a:t>inappropriate behaviour direct or indirect, whether verbal, physical or otherwise, conducted by one or more persons against another or others at the place of work </a:t>
            </a:r>
            <a:r>
              <a:rPr lang="en-GB" sz="2400" dirty="0" smtClean="0">
                <a:latin typeface="Calibri"/>
              </a:rPr>
              <a:t>in </a:t>
            </a:r>
            <a:r>
              <a:rPr lang="en-GB" sz="2400" dirty="0">
                <a:latin typeface="Calibri"/>
              </a:rPr>
              <a:t>the course of </a:t>
            </a:r>
            <a:r>
              <a:rPr lang="en-GB" sz="2400" dirty="0" smtClean="0">
                <a:latin typeface="Calibri"/>
              </a:rPr>
              <a:t>employment, which </a:t>
            </a:r>
            <a:r>
              <a:rPr lang="en-GB" sz="2400" dirty="0">
                <a:latin typeface="Calibri"/>
              </a:rPr>
              <a:t>could </a:t>
            </a:r>
            <a:r>
              <a:rPr lang="en-GB" sz="2400" b="1" dirty="0">
                <a:latin typeface="Calibri"/>
              </a:rPr>
              <a:t>reasonably </a:t>
            </a:r>
            <a:r>
              <a:rPr lang="en-GB" sz="2400" dirty="0">
                <a:latin typeface="Calibri"/>
              </a:rPr>
              <a:t>be regarded as undermining the individuals right to dignity at work</a:t>
            </a:r>
            <a:r>
              <a:rPr lang="en-GB" sz="2400" dirty="0" smtClean="0">
                <a:latin typeface="Calibri"/>
              </a:rPr>
              <a:t>.”</a:t>
            </a:r>
          </a:p>
          <a:p>
            <a:pPr marL="0" lvl="1" indent="0">
              <a:lnSpc>
                <a:spcPct val="150000"/>
              </a:lnSpc>
              <a:spcBef>
                <a:spcPts val="0"/>
              </a:spcBef>
              <a:buClr>
                <a:srgbClr val="E11937"/>
              </a:buClr>
              <a:buNone/>
            </a:pPr>
            <a:endParaRPr lang="en-GB" sz="2400" dirty="0" smtClean="0">
              <a:latin typeface="Calibri"/>
            </a:endParaRPr>
          </a:p>
          <a:p>
            <a:pPr marL="0" lvl="1" indent="0">
              <a:lnSpc>
                <a:spcPct val="150000"/>
              </a:lnSpc>
              <a:spcBef>
                <a:spcPts val="0"/>
              </a:spcBef>
              <a:buClr>
                <a:srgbClr val="E11937"/>
              </a:buClr>
              <a:buNone/>
            </a:pPr>
            <a:endParaRPr lang="en-GB" sz="1100" dirty="0" smtClean="0">
              <a:latin typeface="Calibri"/>
            </a:endParaRPr>
          </a:p>
          <a:p>
            <a:pPr marL="0" lvl="1" indent="0">
              <a:spcBef>
                <a:spcPts val="0"/>
              </a:spcBef>
              <a:buClr>
                <a:srgbClr val="E11937"/>
              </a:buClr>
              <a:buNone/>
            </a:pPr>
            <a:endParaRPr lang="en-GB" sz="1800" dirty="0" smtClean="0">
              <a:solidFill>
                <a:srgbClr val="0000FF"/>
              </a:solidFill>
              <a:latin typeface="Calibri"/>
            </a:endParaRPr>
          </a:p>
          <a:p>
            <a:pPr marL="0" lvl="1" indent="0">
              <a:spcBef>
                <a:spcPts val="0"/>
              </a:spcBef>
              <a:buClr>
                <a:srgbClr val="E11937"/>
              </a:buClr>
              <a:buNone/>
            </a:pPr>
            <a:endParaRPr lang="en-GB" sz="1000" dirty="0"/>
          </a:p>
        </p:txBody>
      </p:sp>
      <p:sp>
        <p:nvSpPr>
          <p:cNvPr id="4" name="Slide Number Placeholder 3"/>
          <p:cNvSpPr>
            <a:spLocks noGrp="1"/>
          </p:cNvSpPr>
          <p:nvPr>
            <p:ph type="sldNum" sz="quarter" idx="4294967295"/>
          </p:nvPr>
        </p:nvSpPr>
        <p:spPr>
          <a:xfrm>
            <a:off x="2667000" y="6400800"/>
            <a:ext cx="1905000" cy="457200"/>
          </a:xfrm>
          <a:prstGeom prst="rect">
            <a:avLst/>
          </a:prstGeom>
        </p:spPr>
        <p:txBody>
          <a:bodyPr/>
          <a:lstStyle/>
          <a:p>
            <a:fld id="{3B34F632-048B-4087-83BB-721C32C52695}" type="slidenum">
              <a:rPr lang="en-IE" altLang="en-US" smtClean="0"/>
              <a:pPr/>
              <a:t>3</a:t>
            </a:fld>
            <a:endParaRPr lang="en-IE" altLang="en-US" dirty="0"/>
          </a:p>
        </p:txBody>
      </p:sp>
      <p:pic>
        <p:nvPicPr>
          <p:cNvPr id="2050" name="Picture 2" descr="C:\Users\daraokeeffe\Desktop\Presentation Pics\doctor_bullying_tsto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199" y="260649"/>
            <a:ext cx="2315411" cy="2007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994983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Messages</a:t>
            </a:r>
            <a:endParaRPr lang="en-GB" dirty="0"/>
          </a:p>
        </p:txBody>
      </p:sp>
      <p:sp>
        <p:nvSpPr>
          <p:cNvPr id="3" name="Content Placeholder 2"/>
          <p:cNvSpPr>
            <a:spLocks noGrp="1"/>
          </p:cNvSpPr>
          <p:nvPr>
            <p:ph idx="1"/>
          </p:nvPr>
        </p:nvSpPr>
        <p:spPr/>
        <p:txBody>
          <a:bodyPr>
            <a:normAutofit fontScale="92500"/>
          </a:bodyPr>
          <a:lstStyle/>
          <a:p>
            <a:r>
              <a:rPr lang="en-GB" dirty="0" smtClean="0"/>
              <a:t>Bullying and undermining behaviour is never acceptable</a:t>
            </a:r>
          </a:p>
          <a:p>
            <a:pPr marL="0" indent="0">
              <a:buNone/>
            </a:pPr>
            <a:endParaRPr lang="en-GB" dirty="0" smtClean="0"/>
          </a:p>
          <a:p>
            <a:r>
              <a:rPr lang="en-GB" dirty="0" smtClean="0"/>
              <a:t>It threatens patient safety </a:t>
            </a:r>
          </a:p>
          <a:p>
            <a:endParaRPr lang="en-GB" dirty="0" smtClean="0"/>
          </a:p>
          <a:p>
            <a:r>
              <a:rPr lang="en-GB" dirty="0" smtClean="0"/>
              <a:t>It is not part of Emergency Medicine or Surgery </a:t>
            </a:r>
          </a:p>
          <a:p>
            <a:endParaRPr lang="en-GB" dirty="0" smtClean="0"/>
          </a:p>
          <a:p>
            <a:r>
              <a:rPr lang="en-GB" dirty="0" smtClean="0"/>
              <a:t>Report it properly – follow guidance</a:t>
            </a:r>
          </a:p>
          <a:p>
            <a:pPr marL="0" indent="0">
              <a:buNone/>
            </a:pPr>
            <a:endParaRPr lang="en-GB" dirty="0" smtClean="0"/>
          </a:p>
        </p:txBody>
      </p:sp>
    </p:spTree>
    <p:extLst>
      <p:ext uri="{BB962C8B-B14F-4D97-AF65-F5344CB8AC3E}">
        <p14:creationId xmlns:p14="http://schemas.microsoft.com/office/powerpoint/2010/main" val="14082026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Bullying</a:t>
            </a:r>
            <a:endParaRPr lang="en-GB" dirty="0"/>
          </a:p>
        </p:txBody>
      </p:sp>
      <p:sp>
        <p:nvSpPr>
          <p:cNvPr id="3" name="Content Placeholder 2"/>
          <p:cNvSpPr>
            <a:spLocks noGrp="1"/>
          </p:cNvSpPr>
          <p:nvPr>
            <p:ph idx="1"/>
          </p:nvPr>
        </p:nvSpPr>
        <p:spPr/>
        <p:txBody>
          <a:bodyPr>
            <a:normAutofit fontScale="92500" lnSpcReduction="20000"/>
          </a:bodyPr>
          <a:lstStyle/>
          <a:p>
            <a:r>
              <a:rPr lang="en-GB" dirty="0"/>
              <a:t>Aggressive behaviour, shouting, threatening, physical </a:t>
            </a:r>
            <a:r>
              <a:rPr lang="en-GB" dirty="0" smtClean="0"/>
              <a:t>and/or </a:t>
            </a:r>
            <a:r>
              <a:rPr lang="en-GB" dirty="0"/>
              <a:t>sexual intimidation</a:t>
            </a:r>
          </a:p>
          <a:p>
            <a:endParaRPr lang="en-GB" dirty="0"/>
          </a:p>
          <a:p>
            <a:r>
              <a:rPr lang="en-GB" dirty="0"/>
              <a:t>Humiliating colleagues in front of staff, patients</a:t>
            </a:r>
          </a:p>
          <a:p>
            <a:endParaRPr lang="en-GB" dirty="0"/>
          </a:p>
          <a:p>
            <a:r>
              <a:rPr lang="en-GB" dirty="0"/>
              <a:t>Aggressive communication (verbal or electronic)</a:t>
            </a:r>
          </a:p>
          <a:p>
            <a:endParaRPr lang="en-GB" dirty="0"/>
          </a:p>
          <a:p>
            <a:r>
              <a:rPr lang="en-GB" dirty="0"/>
              <a:t>Spreading malicious rumours</a:t>
            </a:r>
          </a:p>
          <a:p>
            <a:endParaRPr lang="en-GB" dirty="0"/>
          </a:p>
          <a:p>
            <a:r>
              <a:rPr lang="en-GB" dirty="0"/>
              <a:t>Threats to limit career </a:t>
            </a:r>
            <a:r>
              <a:rPr lang="en-GB" dirty="0" smtClean="0"/>
              <a:t>progression</a:t>
            </a:r>
            <a:endParaRPr lang="en-GB" dirty="0"/>
          </a:p>
        </p:txBody>
      </p:sp>
    </p:spTree>
    <p:extLst>
      <p:ext uri="{BB962C8B-B14F-4D97-AF65-F5344CB8AC3E}">
        <p14:creationId xmlns:p14="http://schemas.microsoft.com/office/powerpoint/2010/main" val="950608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r>
              <a:rPr lang="en-GB" sz="3200" dirty="0" smtClean="0">
                <a:latin typeface="Calibri"/>
              </a:rPr>
              <a:t>Harassment</a:t>
            </a:r>
            <a:r>
              <a:rPr lang="en-GB" sz="3200" dirty="0">
                <a:latin typeface="Calibri"/>
              </a:rPr>
              <a:t/>
            </a:r>
            <a:br>
              <a:rPr lang="en-GB" sz="3200" dirty="0">
                <a:latin typeface="Calibri"/>
              </a:rPr>
            </a:br>
            <a:endParaRPr lang="en-GB" sz="3200" dirty="0">
              <a:latin typeface="+mn-lt"/>
            </a:endParaRPr>
          </a:p>
        </p:txBody>
      </p:sp>
      <p:sp>
        <p:nvSpPr>
          <p:cNvPr id="3" name="Content Placeholder 2"/>
          <p:cNvSpPr>
            <a:spLocks noGrp="1"/>
          </p:cNvSpPr>
          <p:nvPr>
            <p:ph idx="1"/>
          </p:nvPr>
        </p:nvSpPr>
        <p:spPr>
          <a:xfrm>
            <a:off x="129647" y="1218057"/>
            <a:ext cx="8823281" cy="4585844"/>
          </a:xfrm>
        </p:spPr>
        <p:txBody>
          <a:bodyPr/>
          <a:lstStyle/>
          <a:p>
            <a:pPr marL="285750" lvl="1">
              <a:lnSpc>
                <a:spcPct val="150000"/>
              </a:lnSpc>
              <a:spcBef>
                <a:spcPts val="0"/>
              </a:spcBef>
              <a:buClr>
                <a:srgbClr val="E11937"/>
              </a:buClr>
              <a:buFont typeface="Arial" panose="020B0604020202020204" pitchFamily="34" charset="0"/>
              <a:buChar char="•"/>
            </a:pPr>
            <a:endParaRPr lang="en-GB" sz="1600" dirty="0" smtClean="0">
              <a:latin typeface="Calibri"/>
            </a:endParaRPr>
          </a:p>
          <a:p>
            <a:pPr marL="285750" lvl="1">
              <a:spcBef>
                <a:spcPts val="0"/>
              </a:spcBef>
              <a:buClr>
                <a:srgbClr val="E11937"/>
              </a:buClr>
              <a:buFont typeface="Arial" panose="020B0604020202020204" pitchFamily="34" charset="0"/>
              <a:buChar char="•"/>
            </a:pPr>
            <a:r>
              <a:rPr lang="en-GB" sz="2400" b="1" dirty="0" smtClean="0">
                <a:latin typeface="Calibri"/>
              </a:rPr>
              <a:t>Harassment</a:t>
            </a:r>
            <a:r>
              <a:rPr lang="en-GB" sz="2400" dirty="0" smtClean="0">
                <a:latin typeface="Calibri"/>
              </a:rPr>
              <a:t> </a:t>
            </a:r>
            <a:r>
              <a:rPr lang="en-GB" sz="2400" dirty="0">
                <a:latin typeface="Calibri"/>
              </a:rPr>
              <a:t>is defined as being any act or conduct by the </a:t>
            </a:r>
            <a:r>
              <a:rPr lang="en-GB" sz="2400" dirty="0" smtClean="0">
                <a:latin typeface="Calibri"/>
              </a:rPr>
              <a:t>alleged offender that </a:t>
            </a:r>
            <a:r>
              <a:rPr lang="en-GB" sz="2400" dirty="0">
                <a:latin typeface="Calibri"/>
              </a:rPr>
              <a:t>is unwelcome to the complainant and could </a:t>
            </a:r>
            <a:r>
              <a:rPr lang="en-GB" sz="2400" b="1" u="sng" dirty="0">
                <a:latin typeface="Calibri"/>
              </a:rPr>
              <a:t>reasonably</a:t>
            </a:r>
            <a:r>
              <a:rPr lang="en-GB" sz="2400" u="sng" dirty="0">
                <a:latin typeface="Calibri"/>
              </a:rPr>
              <a:t> </a:t>
            </a:r>
            <a:r>
              <a:rPr lang="en-GB" sz="2400" dirty="0">
                <a:latin typeface="Calibri"/>
              </a:rPr>
              <a:t>be </a:t>
            </a:r>
            <a:r>
              <a:rPr lang="en-GB" sz="2400" dirty="0" smtClean="0">
                <a:latin typeface="Calibri"/>
              </a:rPr>
              <a:t>regarded </a:t>
            </a:r>
            <a:r>
              <a:rPr lang="en-GB" sz="2400" dirty="0">
                <a:latin typeface="Calibri"/>
              </a:rPr>
              <a:t>as offensive, humiliating or </a:t>
            </a:r>
            <a:r>
              <a:rPr lang="en-GB" sz="2400" dirty="0" smtClean="0">
                <a:latin typeface="Calibri"/>
              </a:rPr>
              <a:t>intimidating</a:t>
            </a:r>
          </a:p>
          <a:p>
            <a:pPr marL="285750" lvl="1">
              <a:spcBef>
                <a:spcPts val="0"/>
              </a:spcBef>
              <a:buClr>
                <a:srgbClr val="E11937"/>
              </a:buClr>
              <a:buFont typeface="Arial" panose="020B0604020202020204" pitchFamily="34" charset="0"/>
              <a:buChar char="•"/>
            </a:pPr>
            <a:endParaRPr lang="en-GB" sz="2400" dirty="0" smtClean="0">
              <a:latin typeface="Calibri"/>
            </a:endParaRPr>
          </a:p>
          <a:p>
            <a:pPr marL="285750" lvl="1">
              <a:spcBef>
                <a:spcPts val="0"/>
              </a:spcBef>
              <a:buClr>
                <a:srgbClr val="E11937"/>
              </a:buClr>
              <a:buFont typeface="Arial" panose="020B0604020202020204" pitchFamily="34" charset="0"/>
              <a:buChar char="•"/>
            </a:pPr>
            <a:r>
              <a:rPr lang="en-GB" sz="2400" dirty="0" smtClean="0">
                <a:latin typeface="Calibri"/>
              </a:rPr>
              <a:t>May be spoken </a:t>
            </a:r>
            <a:r>
              <a:rPr lang="en-GB" sz="2400" dirty="0">
                <a:latin typeface="Calibri"/>
              </a:rPr>
              <a:t>words, gestures or the production, display or circulation of written words, pictures etc</a:t>
            </a:r>
            <a:r>
              <a:rPr lang="en-GB" sz="2400" dirty="0" smtClean="0">
                <a:latin typeface="Calibri"/>
              </a:rPr>
              <a:t>.</a:t>
            </a:r>
          </a:p>
          <a:p>
            <a:pPr marL="0" lvl="1" indent="0">
              <a:spcBef>
                <a:spcPts val="0"/>
              </a:spcBef>
              <a:buClr>
                <a:srgbClr val="E11937"/>
              </a:buClr>
              <a:buNone/>
            </a:pPr>
            <a:endParaRPr lang="en-GB" sz="1100" dirty="0"/>
          </a:p>
          <a:p>
            <a:pPr marL="285750" lvl="1">
              <a:lnSpc>
                <a:spcPct val="150000"/>
              </a:lnSpc>
              <a:spcBef>
                <a:spcPts val="0"/>
              </a:spcBef>
              <a:buClr>
                <a:srgbClr val="E11937"/>
              </a:buClr>
              <a:buFont typeface="Arial" panose="020B0604020202020204" pitchFamily="34" charset="0"/>
              <a:buChar char="•"/>
            </a:pPr>
            <a:endParaRPr lang="en-GB" sz="2400" dirty="0" smtClean="0">
              <a:latin typeface="Calibri"/>
            </a:endParaRPr>
          </a:p>
          <a:p>
            <a:pPr marL="285750" lvl="1">
              <a:lnSpc>
                <a:spcPct val="150000"/>
              </a:lnSpc>
              <a:spcBef>
                <a:spcPts val="0"/>
              </a:spcBef>
              <a:buClr>
                <a:srgbClr val="E11937"/>
              </a:buClr>
              <a:buFont typeface="Arial" panose="020B0604020202020204" pitchFamily="34" charset="0"/>
              <a:buChar char="•"/>
            </a:pPr>
            <a:endParaRPr lang="en-GB" sz="2400" dirty="0">
              <a:latin typeface="Calibri"/>
            </a:endParaRPr>
          </a:p>
          <a:p>
            <a:pPr marL="0" lvl="1" indent="0">
              <a:lnSpc>
                <a:spcPct val="150000"/>
              </a:lnSpc>
              <a:spcBef>
                <a:spcPts val="0"/>
              </a:spcBef>
              <a:buClr>
                <a:srgbClr val="E11937"/>
              </a:buClr>
              <a:buNone/>
            </a:pPr>
            <a:endParaRPr lang="en-GB" sz="2400" dirty="0" smtClean="0">
              <a:latin typeface="Calibri"/>
            </a:endParaRPr>
          </a:p>
          <a:p>
            <a:pPr marL="0" lvl="1" indent="0">
              <a:lnSpc>
                <a:spcPct val="150000"/>
              </a:lnSpc>
              <a:spcBef>
                <a:spcPts val="0"/>
              </a:spcBef>
              <a:buClr>
                <a:srgbClr val="E11937"/>
              </a:buClr>
              <a:buNone/>
            </a:pPr>
            <a:endParaRPr lang="en-GB" sz="2400" dirty="0" smtClean="0">
              <a:latin typeface="Calibri"/>
            </a:endParaRPr>
          </a:p>
          <a:p>
            <a:pPr marL="0" lvl="1" indent="0">
              <a:spcBef>
                <a:spcPts val="0"/>
              </a:spcBef>
              <a:buClr>
                <a:srgbClr val="E11937"/>
              </a:buClr>
              <a:buNone/>
            </a:pPr>
            <a:endParaRPr lang="en-IE" sz="1000" dirty="0" smtClean="0">
              <a:latin typeface="Calibri"/>
            </a:endParaRPr>
          </a:p>
          <a:p>
            <a:pPr marL="0" lvl="1" indent="0">
              <a:spcBef>
                <a:spcPts val="0"/>
              </a:spcBef>
              <a:buClr>
                <a:srgbClr val="E11937"/>
              </a:buClr>
              <a:buNone/>
            </a:pPr>
            <a:endParaRPr lang="en-GB" sz="1000" dirty="0"/>
          </a:p>
        </p:txBody>
      </p:sp>
      <p:sp>
        <p:nvSpPr>
          <p:cNvPr id="4" name="Slide Number Placeholder 3"/>
          <p:cNvSpPr>
            <a:spLocks noGrp="1"/>
          </p:cNvSpPr>
          <p:nvPr>
            <p:ph type="sldNum" sz="quarter" idx="4294967295"/>
          </p:nvPr>
        </p:nvSpPr>
        <p:spPr>
          <a:xfrm>
            <a:off x="2667000" y="6400800"/>
            <a:ext cx="1905000" cy="457200"/>
          </a:xfrm>
          <a:prstGeom prst="rect">
            <a:avLst/>
          </a:prstGeom>
        </p:spPr>
        <p:txBody>
          <a:bodyPr/>
          <a:lstStyle/>
          <a:p>
            <a:fld id="{3B34F632-048B-4087-83BB-721C32C52695}" type="slidenum">
              <a:rPr lang="en-IE" altLang="en-US" smtClean="0"/>
              <a:pPr/>
              <a:t>5</a:t>
            </a:fld>
            <a:endParaRPr lang="en-IE" altLang="en-US" dirty="0"/>
          </a:p>
        </p:txBody>
      </p:sp>
      <p:pic>
        <p:nvPicPr>
          <p:cNvPr id="5" name="Picture 2" descr="C:\Users\daraokeeffe\Desktop\Presentation Pics\DoctorStressedAP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7" y="3933056"/>
            <a:ext cx="3331571" cy="17760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1260712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Undermining</a:t>
            </a:r>
            <a:endParaRPr lang="en-GB" dirty="0"/>
          </a:p>
        </p:txBody>
      </p:sp>
      <p:sp>
        <p:nvSpPr>
          <p:cNvPr id="3" name="Content Placeholder 2"/>
          <p:cNvSpPr>
            <a:spLocks noGrp="1"/>
          </p:cNvSpPr>
          <p:nvPr>
            <p:ph idx="1"/>
          </p:nvPr>
        </p:nvSpPr>
        <p:spPr>
          <a:xfrm>
            <a:off x="628650" y="1653435"/>
            <a:ext cx="7886700" cy="4103897"/>
          </a:xfrm>
        </p:spPr>
        <p:txBody>
          <a:bodyPr>
            <a:normAutofit/>
          </a:bodyPr>
          <a:lstStyle/>
          <a:p>
            <a:pPr marL="0" indent="0">
              <a:buNone/>
            </a:pPr>
            <a:r>
              <a:rPr lang="en-GB" u="sng" dirty="0" smtClean="0"/>
              <a:t>Undermining </a:t>
            </a:r>
            <a:r>
              <a:rPr lang="en-GB" u="sng" dirty="0"/>
              <a:t>defined by GMC</a:t>
            </a:r>
            <a:r>
              <a:rPr lang="en-GB" u="sng" dirty="0" smtClean="0"/>
              <a:t> as</a:t>
            </a:r>
            <a:r>
              <a:rPr lang="en-GB" dirty="0" smtClean="0"/>
              <a:t>:</a:t>
            </a:r>
          </a:p>
          <a:p>
            <a:pPr marL="0" indent="0">
              <a:buNone/>
            </a:pPr>
            <a:r>
              <a:rPr lang="en-GB" dirty="0" smtClean="0"/>
              <a:t>‘behaviour </a:t>
            </a:r>
            <a:r>
              <a:rPr lang="en-GB" dirty="0"/>
              <a:t>that subverts, weakens or wears away confidence</a:t>
            </a:r>
            <a:r>
              <a:rPr lang="en-GB" dirty="0" smtClean="0"/>
              <a:t>’</a:t>
            </a:r>
          </a:p>
          <a:p>
            <a:endParaRPr lang="en-GB" dirty="0"/>
          </a:p>
          <a:p>
            <a:endParaRPr lang="en-GB" dirty="0"/>
          </a:p>
        </p:txBody>
      </p:sp>
    </p:spTree>
    <p:extLst>
      <p:ext uri="{BB962C8B-B14F-4D97-AF65-F5344CB8AC3E}">
        <p14:creationId xmlns:p14="http://schemas.microsoft.com/office/powerpoint/2010/main" val="1024013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Undermining</a:t>
            </a:r>
            <a:endParaRPr lang="en-GB" dirty="0"/>
          </a:p>
        </p:txBody>
      </p:sp>
      <p:sp>
        <p:nvSpPr>
          <p:cNvPr id="3" name="Content Placeholder 2"/>
          <p:cNvSpPr>
            <a:spLocks noGrp="1"/>
          </p:cNvSpPr>
          <p:nvPr>
            <p:ph idx="1"/>
          </p:nvPr>
        </p:nvSpPr>
        <p:spPr/>
        <p:txBody>
          <a:bodyPr>
            <a:normAutofit fontScale="77500" lnSpcReduction="20000"/>
          </a:bodyPr>
          <a:lstStyle/>
          <a:p>
            <a:r>
              <a:rPr lang="en-GB" dirty="0"/>
              <a:t>Public comments:</a:t>
            </a:r>
          </a:p>
          <a:p>
            <a:pPr lvl="1"/>
            <a:r>
              <a:rPr lang="en-GB" dirty="0" smtClean="0"/>
              <a:t>laziness</a:t>
            </a:r>
            <a:endParaRPr lang="en-GB" dirty="0"/>
          </a:p>
          <a:p>
            <a:pPr lvl="1"/>
            <a:r>
              <a:rPr lang="en-GB" dirty="0" smtClean="0"/>
              <a:t>incompetence</a:t>
            </a:r>
            <a:endParaRPr lang="en-GB" dirty="0"/>
          </a:p>
          <a:p>
            <a:pPr lvl="1"/>
            <a:r>
              <a:rPr lang="en-GB" dirty="0" smtClean="0"/>
              <a:t>belittling</a:t>
            </a:r>
            <a:endParaRPr lang="en-GB" dirty="0"/>
          </a:p>
          <a:p>
            <a:endParaRPr lang="en-GB" dirty="0"/>
          </a:p>
          <a:p>
            <a:r>
              <a:rPr lang="en-GB" dirty="0"/>
              <a:t>Preventing access to leave, training, opportunity</a:t>
            </a:r>
          </a:p>
          <a:p>
            <a:endParaRPr lang="en-GB" dirty="0"/>
          </a:p>
          <a:p>
            <a:r>
              <a:rPr lang="en-GB" dirty="0"/>
              <a:t>Applying excessive pressure, setting impossible deadlines</a:t>
            </a:r>
          </a:p>
          <a:p>
            <a:endParaRPr lang="en-GB" dirty="0"/>
          </a:p>
          <a:p>
            <a:r>
              <a:rPr lang="en-GB" dirty="0"/>
              <a:t>Removing responsibility, failing to give credit, frequent reminders </a:t>
            </a:r>
            <a:r>
              <a:rPr lang="en-GB" dirty="0" smtClean="0"/>
              <a:t>of failure </a:t>
            </a:r>
            <a:r>
              <a:rPr lang="en-GB" dirty="0"/>
              <a:t>/ poor performance</a:t>
            </a:r>
          </a:p>
          <a:p>
            <a:endParaRPr lang="en-GB" dirty="0"/>
          </a:p>
        </p:txBody>
      </p:sp>
    </p:spTree>
    <p:extLst>
      <p:ext uri="{BB962C8B-B14F-4D97-AF65-F5344CB8AC3E}">
        <p14:creationId xmlns:p14="http://schemas.microsoft.com/office/powerpoint/2010/main" val="4040792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‘Your Training </a:t>
            </a:r>
            <a:r>
              <a:rPr lang="en-IE" dirty="0" smtClean="0"/>
              <a:t>Counts’</a:t>
            </a:r>
            <a:br>
              <a:rPr lang="en-IE" dirty="0" smtClean="0"/>
            </a:br>
            <a:r>
              <a:rPr lang="en-IE" sz="2000" dirty="0" smtClean="0"/>
              <a:t>Irish Medical Council Survey 2014</a:t>
            </a:r>
            <a:endParaRPr lang="en-IE" sz="2000" dirty="0"/>
          </a:p>
        </p:txBody>
      </p:sp>
      <p:sp>
        <p:nvSpPr>
          <p:cNvPr id="3" name="Content Placeholder 2"/>
          <p:cNvSpPr>
            <a:spLocks noGrp="1"/>
          </p:cNvSpPr>
          <p:nvPr>
            <p:ph idx="1"/>
          </p:nvPr>
        </p:nvSpPr>
        <p:spPr>
          <a:xfrm>
            <a:off x="467544" y="1556792"/>
            <a:ext cx="5904656" cy="4525963"/>
          </a:xfrm>
        </p:spPr>
        <p:txBody>
          <a:bodyPr>
            <a:normAutofit fontScale="85000" lnSpcReduction="20000"/>
          </a:bodyPr>
          <a:lstStyle/>
          <a:p>
            <a:endParaRPr lang="en-IE" dirty="0" smtClean="0"/>
          </a:p>
          <a:p>
            <a:r>
              <a:rPr lang="en-IE" dirty="0" smtClean="0"/>
              <a:t>1,600</a:t>
            </a:r>
            <a:r>
              <a:rPr lang="en-IE" dirty="0"/>
              <a:t>+ trainees in </a:t>
            </a:r>
            <a:r>
              <a:rPr lang="en-IE" dirty="0" smtClean="0"/>
              <a:t>Ireland</a:t>
            </a:r>
          </a:p>
          <a:p>
            <a:endParaRPr lang="en-IE" dirty="0"/>
          </a:p>
          <a:p>
            <a:r>
              <a:rPr lang="en-IE" dirty="0"/>
              <a:t>Based on trainee-reported experience, </a:t>
            </a:r>
            <a:r>
              <a:rPr lang="en-IE" dirty="0" smtClean="0"/>
              <a:t/>
            </a:r>
            <a:br>
              <a:rPr lang="en-IE" dirty="0" smtClean="0"/>
            </a:br>
            <a:r>
              <a:rPr lang="en-IE" dirty="0" smtClean="0"/>
              <a:t>bullying </a:t>
            </a:r>
            <a:r>
              <a:rPr lang="en-IE" dirty="0"/>
              <a:t>and undermining behaviours </a:t>
            </a:r>
            <a:r>
              <a:rPr lang="en-IE" dirty="0" smtClean="0"/>
              <a:t/>
            </a:r>
            <a:br>
              <a:rPr lang="en-IE" dirty="0" smtClean="0"/>
            </a:br>
            <a:r>
              <a:rPr lang="en-IE" dirty="0" smtClean="0"/>
              <a:t>were </a:t>
            </a:r>
            <a:r>
              <a:rPr lang="en-IE" dirty="0">
                <a:solidFill>
                  <a:srgbClr val="FF0000"/>
                </a:solidFill>
              </a:rPr>
              <a:t>endemic</a:t>
            </a:r>
            <a:r>
              <a:rPr lang="en-IE" dirty="0"/>
              <a:t> in the clinical learning </a:t>
            </a:r>
            <a:r>
              <a:rPr lang="en-IE" dirty="0" smtClean="0"/>
              <a:t/>
            </a:r>
            <a:br>
              <a:rPr lang="en-IE" dirty="0" smtClean="0"/>
            </a:br>
            <a:r>
              <a:rPr lang="en-IE" dirty="0" smtClean="0"/>
              <a:t>environment</a:t>
            </a:r>
            <a:r>
              <a:rPr lang="en-IE" dirty="0"/>
              <a:t>. </a:t>
            </a:r>
            <a:endParaRPr lang="en-IE" dirty="0" smtClean="0"/>
          </a:p>
          <a:p>
            <a:pPr marL="0" indent="0">
              <a:buNone/>
            </a:pPr>
            <a:endParaRPr lang="en-IE" dirty="0"/>
          </a:p>
          <a:p>
            <a:r>
              <a:rPr lang="en-IE" dirty="0">
                <a:solidFill>
                  <a:srgbClr val="FF0000"/>
                </a:solidFill>
              </a:rPr>
              <a:t>3-in-10</a:t>
            </a:r>
            <a:r>
              <a:rPr lang="en-IE" dirty="0"/>
              <a:t> trainees reported personal experience of bullying and undermining behaviour</a:t>
            </a:r>
          </a:p>
          <a:p>
            <a:endParaRPr lang="en-IE" dirty="0"/>
          </a:p>
        </p:txBody>
      </p:sp>
      <p:sp>
        <p:nvSpPr>
          <p:cNvPr id="4" name="Slide Number Placeholder 3"/>
          <p:cNvSpPr>
            <a:spLocks noGrp="1"/>
          </p:cNvSpPr>
          <p:nvPr>
            <p:ph type="sldNum" sz="quarter" idx="4294967295"/>
          </p:nvPr>
        </p:nvSpPr>
        <p:spPr>
          <a:xfrm>
            <a:off x="2667000" y="6400800"/>
            <a:ext cx="1905000" cy="457200"/>
          </a:xfrm>
          <a:prstGeom prst="rect">
            <a:avLst/>
          </a:prstGeom>
        </p:spPr>
        <p:txBody>
          <a:bodyPr/>
          <a:lstStyle/>
          <a:p>
            <a:fld id="{3B34F632-048B-4087-83BB-721C32C52695}" type="slidenum">
              <a:rPr lang="en-IE" altLang="en-US" smtClean="0"/>
              <a:pPr/>
              <a:t>8</a:t>
            </a:fld>
            <a:endParaRPr lang="en-IE"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132856"/>
            <a:ext cx="2376264" cy="34219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7594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‘Your Training Counts</a:t>
            </a:r>
            <a:r>
              <a:rPr lang="en-IE" dirty="0" smtClean="0"/>
              <a:t>’</a:t>
            </a:r>
            <a:br>
              <a:rPr lang="en-IE" dirty="0" smtClean="0"/>
            </a:br>
            <a:r>
              <a:rPr lang="en-IE" sz="2000" dirty="0" smtClean="0"/>
              <a:t>Irish Medical </a:t>
            </a:r>
            <a:r>
              <a:rPr lang="en-IE" sz="2000" dirty="0"/>
              <a:t>Council Survey</a:t>
            </a:r>
          </a:p>
        </p:txBody>
      </p:sp>
      <p:sp>
        <p:nvSpPr>
          <p:cNvPr id="3" name="Content Placeholder 2"/>
          <p:cNvSpPr>
            <a:spLocks noGrp="1"/>
          </p:cNvSpPr>
          <p:nvPr>
            <p:ph idx="1"/>
          </p:nvPr>
        </p:nvSpPr>
        <p:spPr>
          <a:xfrm>
            <a:off x="457200" y="1600201"/>
            <a:ext cx="6851104" cy="4421088"/>
          </a:xfrm>
        </p:spPr>
        <p:txBody>
          <a:bodyPr>
            <a:normAutofit fontScale="92500"/>
          </a:bodyPr>
          <a:lstStyle/>
          <a:p>
            <a:r>
              <a:rPr lang="en-IE" dirty="0"/>
              <a:t>greater among trainees at hospitals than among trainees at GP practices. </a:t>
            </a:r>
            <a:endParaRPr lang="en-IE" dirty="0" smtClean="0"/>
          </a:p>
          <a:p>
            <a:r>
              <a:rPr lang="en-IE" dirty="0"/>
              <a:t>experience was over </a:t>
            </a:r>
            <a:r>
              <a:rPr lang="en-IE" dirty="0">
                <a:solidFill>
                  <a:srgbClr val="FF0000"/>
                </a:solidFill>
              </a:rPr>
              <a:t>2 times </a:t>
            </a:r>
            <a:r>
              <a:rPr lang="en-IE" dirty="0"/>
              <a:t>more prevalent than for their </a:t>
            </a:r>
            <a:r>
              <a:rPr lang="en-IE" dirty="0">
                <a:solidFill>
                  <a:srgbClr val="FF0000"/>
                </a:solidFill>
              </a:rPr>
              <a:t>UK</a:t>
            </a:r>
            <a:r>
              <a:rPr lang="en-IE" dirty="0"/>
              <a:t> counterparts. </a:t>
            </a:r>
          </a:p>
          <a:p>
            <a:r>
              <a:rPr lang="en-IE" dirty="0"/>
              <a:t>Where bullying and undermining behaviour was experienced, the frequency was greater among trainees in Ireland compared with their UK counterparts.</a:t>
            </a:r>
          </a:p>
          <a:p>
            <a:endParaRPr lang="en-IE" dirty="0"/>
          </a:p>
        </p:txBody>
      </p:sp>
      <p:sp>
        <p:nvSpPr>
          <p:cNvPr id="4" name="Slide Number Placeholder 3"/>
          <p:cNvSpPr>
            <a:spLocks noGrp="1"/>
          </p:cNvSpPr>
          <p:nvPr>
            <p:ph type="sldNum" sz="quarter" idx="4294967295"/>
          </p:nvPr>
        </p:nvSpPr>
        <p:spPr>
          <a:xfrm>
            <a:off x="2667000" y="6400800"/>
            <a:ext cx="1905000" cy="457200"/>
          </a:xfrm>
          <a:prstGeom prst="rect">
            <a:avLst/>
          </a:prstGeom>
        </p:spPr>
        <p:txBody>
          <a:bodyPr/>
          <a:lstStyle/>
          <a:p>
            <a:fld id="{3B34F632-048B-4087-83BB-721C32C52695}" type="slidenum">
              <a:rPr lang="en-IE" altLang="en-US" smtClean="0"/>
              <a:pPr/>
              <a:t>9</a:t>
            </a:fld>
            <a:endParaRPr lang="en-IE" altLang="en-US" dirty="0"/>
          </a:p>
        </p:txBody>
      </p:sp>
      <p:pic>
        <p:nvPicPr>
          <p:cNvPr id="4098" name="Picture 2" descr="C:\Users\daraokeeffe\Desktop\Presentation Pics\the-new-york-times-the-bullying-culture-of-medical-schoo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961331"/>
            <a:ext cx="2592288" cy="21199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81588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742</TotalTime>
  <Words>1247</Words>
  <Application>Microsoft Office PowerPoint</Application>
  <PresentationFormat>On-screen Show (4:3)</PresentationFormat>
  <Paragraphs>193</Paragraphs>
  <Slides>30</Slides>
  <Notes>8</Notes>
  <HiddenSlides>15</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Mangal</vt:lpstr>
      <vt:lpstr>Office Theme</vt:lpstr>
      <vt:lpstr>Bullying, Harassment and Undermining</vt:lpstr>
      <vt:lpstr>RACS Video 1</vt:lpstr>
      <vt:lpstr>  Bullying </vt:lpstr>
      <vt:lpstr>Examples of Bullying</vt:lpstr>
      <vt:lpstr>Harassment </vt:lpstr>
      <vt:lpstr>Undermining</vt:lpstr>
      <vt:lpstr>Examples of Undermining</vt:lpstr>
      <vt:lpstr>‘Your Training Counts’ Irish Medical Council Survey 2014</vt:lpstr>
      <vt:lpstr>‘Your Training Counts’ Irish Medical Council Survey</vt:lpstr>
      <vt:lpstr>PowerPoint Presentation</vt:lpstr>
      <vt:lpstr>PowerPoint Presentation</vt:lpstr>
      <vt:lpstr>Medical Council Ireland</vt:lpstr>
      <vt:lpstr>PowerPoint Presentation</vt:lpstr>
      <vt:lpstr>PowerPoint Presentation</vt:lpstr>
      <vt:lpstr>PowerPoint Presentation</vt:lpstr>
      <vt:lpstr>The challenge of speaking up !</vt:lpstr>
      <vt:lpstr>Effects on Patient Safety</vt:lpstr>
      <vt:lpstr>RACS video 2</vt:lpstr>
      <vt:lpstr>Everyone has the right to feel emotionally safe at work</vt:lpstr>
      <vt:lpstr>If you are not the bully or the victim, you are….</vt:lpstr>
      <vt:lpstr>Reporting Bullying is Difficult</vt:lpstr>
      <vt:lpstr>RACS Video 3</vt:lpstr>
      <vt:lpstr>When you encounter action that makes you feel uncomfortable</vt:lpstr>
      <vt:lpstr>An assertive style….</vt:lpstr>
      <vt:lpstr>Stepwise Approach</vt:lpstr>
      <vt:lpstr>What to do if you need help regarding bullying/ harassment</vt:lpstr>
      <vt:lpstr>RACS video 4</vt:lpstr>
      <vt:lpstr>How to avoid accusations of bullying and undermining</vt:lpstr>
      <vt:lpstr>What to do if you need help regarding bullying/ harassment</vt:lpstr>
      <vt:lpstr>Key Messages</vt:lpstr>
    </vt:vector>
  </TitlesOfParts>
  <Company>Royal College of Surgeons in Ireland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 Doherty</dc:creator>
  <cp:lastModifiedBy>Eva Doherty</cp:lastModifiedBy>
  <cp:revision>16</cp:revision>
  <dcterms:created xsi:type="dcterms:W3CDTF">2018-02-05T14:36:24Z</dcterms:created>
  <dcterms:modified xsi:type="dcterms:W3CDTF">2019-02-05T09:57:44Z</dcterms:modified>
</cp:coreProperties>
</file>